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5"/>
  </p:notesMasterIdLst>
  <p:sldIdLst>
    <p:sldId id="257" r:id="rId2"/>
    <p:sldId id="346" r:id="rId3"/>
    <p:sldId id="350" r:id="rId4"/>
    <p:sldId id="338" r:id="rId5"/>
    <p:sldId id="339" r:id="rId6"/>
    <p:sldId id="340" r:id="rId7"/>
    <p:sldId id="341" r:id="rId8"/>
    <p:sldId id="342" r:id="rId9"/>
    <p:sldId id="343" r:id="rId10"/>
    <p:sldId id="344" r:id="rId11"/>
    <p:sldId id="345"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351" r:id="rId27"/>
    <p:sldId id="352" r:id="rId28"/>
    <p:sldId id="353"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714A1-CB2A-4484-8C63-CC232BF6C0B3}" type="datetimeFigureOut">
              <a:rPr lang="en-US" smtClean="0"/>
              <a:t>9/8/2018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AB628-0BB0-40CE-893B-E48C1EFE9F64}" type="slidenum">
              <a:rPr lang="en-US" smtClean="0"/>
              <a:t>‹#›</a:t>
            </a:fld>
            <a:endParaRPr lang="en-US"/>
          </a:p>
        </p:txBody>
      </p:sp>
    </p:spTree>
    <p:extLst>
      <p:ext uri="{BB962C8B-B14F-4D97-AF65-F5344CB8AC3E}">
        <p14:creationId xmlns:p14="http://schemas.microsoft.com/office/powerpoint/2010/main" val="278039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4C34EE8-FFFC-47FE-A96C-D19E11458E52}" type="slidenum">
              <a:rPr lang="ar-SA" altLang="en-US" smtClean="0"/>
              <a:pPr algn="l">
                <a:spcBef>
                  <a:spcPct val="0"/>
                </a:spcBef>
              </a:pPr>
              <a:t>81</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60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39208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210587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33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152497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8959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322175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60076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83542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C8C7D-771F-4ED0-B222-EE43A795059D}" type="slidenum">
              <a:rPr lang="ar-SA" altLang="en-US"/>
              <a:pPr>
                <a:defRPr/>
              </a:pPr>
              <a:t>‹#›</a:t>
            </a:fld>
            <a:endParaRPr lang="en-US" altLang="en-US"/>
          </a:p>
        </p:txBody>
      </p:sp>
    </p:spTree>
    <p:extLst>
      <p:ext uri="{BB962C8B-B14F-4D97-AF65-F5344CB8AC3E}">
        <p14:creationId xmlns:p14="http://schemas.microsoft.com/office/powerpoint/2010/main" val="422777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46233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B8ACA-295F-4F69-8B1E-A589CDC98094}"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404789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6B8ACA-295F-4F69-8B1E-A589CDC98094}"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173391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6B8ACA-295F-4F69-8B1E-A589CDC98094}"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87701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6B8ACA-295F-4F69-8B1E-A589CDC98094}"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3883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B8ACA-295F-4F69-8B1E-A589CDC98094}"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02304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B8ACA-295F-4F69-8B1E-A589CDC98094}"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5367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B8ACA-295F-4F69-8B1E-A589CDC98094}"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1B3E8-5E7C-4298-BA90-7F30EEA40150}" type="slidenum">
              <a:rPr lang="en-US" smtClean="0"/>
              <a:t>‹#›</a:t>
            </a:fld>
            <a:endParaRPr lang="en-US"/>
          </a:p>
        </p:txBody>
      </p:sp>
    </p:spTree>
    <p:extLst>
      <p:ext uri="{BB962C8B-B14F-4D97-AF65-F5344CB8AC3E}">
        <p14:creationId xmlns:p14="http://schemas.microsoft.com/office/powerpoint/2010/main" val="333291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6B8ACA-295F-4F69-8B1E-A589CDC98094}" type="datetimeFigureOut">
              <a:rPr lang="en-US" smtClean="0"/>
              <a:t>9/8/2018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81B3E8-5E7C-4298-BA90-7F30EEA40150}" type="slidenum">
              <a:rPr lang="en-US" smtClean="0"/>
              <a:t>‹#›</a:t>
            </a:fld>
            <a:endParaRPr lang="en-US"/>
          </a:p>
        </p:txBody>
      </p:sp>
    </p:spTree>
    <p:extLst>
      <p:ext uri="{BB962C8B-B14F-4D97-AF65-F5344CB8AC3E}">
        <p14:creationId xmlns:p14="http://schemas.microsoft.com/office/powerpoint/2010/main" val="1780559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مطالب صنعت نفت\آرم ستاد فوريت\150b - markaz behdasht - manovr - parcham -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47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ctrTitle"/>
          </p:nvPr>
        </p:nvSpPr>
        <p:spPr>
          <a:xfrm>
            <a:off x="2135188" y="0"/>
            <a:ext cx="7772400" cy="908050"/>
          </a:xfrm>
        </p:spPr>
        <p:txBody>
          <a:bodyPr>
            <a:normAutofit fontScale="90000"/>
          </a:bodyPr>
          <a:lstStyle/>
          <a:p>
            <a:pPr eaLnBrk="1" hangingPunct="1">
              <a:defRPr/>
            </a:pPr>
            <a:r>
              <a:rPr lang="fa-IR" dirty="0" smtClean="0"/>
              <a:t>بسم الله الرحمن الرحیم</a:t>
            </a:r>
            <a:endParaRPr lang="en-US" dirty="0" smtClean="0"/>
          </a:p>
        </p:txBody>
      </p:sp>
      <p:sp>
        <p:nvSpPr>
          <p:cNvPr id="2054" name="Rectangle 6"/>
          <p:cNvSpPr>
            <a:spLocks noGrp="1" noChangeArrowheads="1"/>
          </p:cNvSpPr>
          <p:nvPr>
            <p:ph type="subTitle" idx="1"/>
          </p:nvPr>
        </p:nvSpPr>
        <p:spPr>
          <a:xfrm>
            <a:off x="1992314" y="908051"/>
            <a:ext cx="8207375" cy="5616575"/>
          </a:xfrm>
        </p:spPr>
        <p:txBody>
          <a:bodyPr>
            <a:normAutofit fontScale="92500" lnSpcReduction="10000"/>
          </a:bodyPr>
          <a:lstStyle/>
          <a:p>
            <a:pPr>
              <a:defRPr/>
            </a:pPr>
            <a:r>
              <a:rPr lang="fa-IR" sz="3600" dirty="0">
                <a:solidFill>
                  <a:srgbClr val="990033"/>
                </a:solidFill>
                <a:cs typeface="B Titr" pitchFamily="2" charset="-78"/>
              </a:rPr>
              <a:t>وزارت بهداشت، درمان و آموزش پزشکی</a:t>
            </a:r>
          </a:p>
          <a:p>
            <a:pPr>
              <a:defRPr/>
            </a:pPr>
            <a:r>
              <a:rPr lang="fa-IR" sz="3600" dirty="0">
                <a:solidFill>
                  <a:srgbClr val="990033"/>
                </a:solidFill>
                <a:cs typeface="B Titr" pitchFamily="2" charset="-78"/>
              </a:rPr>
              <a:t>معاونت بهداشت</a:t>
            </a:r>
            <a:endParaRPr lang="en-US" sz="3600" dirty="0">
              <a:solidFill>
                <a:srgbClr val="990033"/>
              </a:solidFill>
              <a:cs typeface="B Titr" pitchFamily="2" charset="-78"/>
            </a:endParaRPr>
          </a:p>
          <a:p>
            <a:pPr>
              <a:defRPr/>
            </a:pPr>
            <a:r>
              <a:rPr lang="fa-IR" sz="3600" dirty="0">
                <a:solidFill>
                  <a:srgbClr val="990033"/>
                </a:solidFill>
                <a:cs typeface="B Titr" pitchFamily="2" charset="-78"/>
              </a:rPr>
              <a:t>ستاد فوریت های </a:t>
            </a:r>
            <a:r>
              <a:rPr lang="fa-IR" sz="3600" dirty="0" err="1">
                <a:solidFill>
                  <a:srgbClr val="990033"/>
                </a:solidFill>
                <a:cs typeface="B Titr" pitchFamily="2" charset="-78"/>
              </a:rPr>
              <a:t>مركز</a:t>
            </a:r>
            <a:r>
              <a:rPr lang="fa-IR" sz="3600" dirty="0">
                <a:solidFill>
                  <a:srgbClr val="990033"/>
                </a:solidFill>
                <a:cs typeface="B Titr" pitchFamily="2" charset="-78"/>
              </a:rPr>
              <a:t> سلامت </a:t>
            </a:r>
            <a:r>
              <a:rPr lang="fa-IR" sz="3600" dirty="0" err="1">
                <a:solidFill>
                  <a:srgbClr val="990033"/>
                </a:solidFill>
                <a:cs typeface="B Titr" pitchFamily="2" charset="-78"/>
              </a:rPr>
              <a:t>محيط</a:t>
            </a:r>
            <a:r>
              <a:rPr lang="fa-IR" sz="3600" dirty="0">
                <a:solidFill>
                  <a:srgbClr val="990033"/>
                </a:solidFill>
                <a:cs typeface="B Titr" pitchFamily="2" charset="-78"/>
              </a:rPr>
              <a:t> و </a:t>
            </a:r>
            <a:r>
              <a:rPr lang="fa-IR" sz="3600" dirty="0" err="1">
                <a:solidFill>
                  <a:srgbClr val="990033"/>
                </a:solidFill>
                <a:cs typeface="B Titr" pitchFamily="2" charset="-78"/>
              </a:rPr>
              <a:t>كار</a:t>
            </a:r>
            <a:endParaRPr lang="fa-IR" sz="3600" dirty="0">
              <a:solidFill>
                <a:srgbClr val="990033"/>
              </a:solidFill>
              <a:cs typeface="B Titr" pitchFamily="2" charset="-78"/>
            </a:endParaRPr>
          </a:p>
          <a:p>
            <a:pPr>
              <a:defRPr/>
            </a:pPr>
            <a:endParaRPr lang="fa-IR" sz="3600" dirty="0">
              <a:solidFill>
                <a:srgbClr val="990033"/>
              </a:solidFill>
              <a:cs typeface="B Titr" pitchFamily="2" charset="-78"/>
            </a:endParaRPr>
          </a:p>
          <a:p>
            <a:pPr eaLnBrk="1" hangingPunct="1">
              <a:lnSpc>
                <a:spcPct val="90000"/>
              </a:lnSpc>
              <a:defRPr/>
            </a:pPr>
            <a:r>
              <a:rPr lang="fa-IR" sz="5400" dirty="0" smtClean="0">
                <a:solidFill>
                  <a:schemeClr val="bg2">
                    <a:lumMod val="10000"/>
                  </a:schemeClr>
                </a:solidFill>
              </a:rPr>
              <a:t>بهداشت </a:t>
            </a:r>
            <a:r>
              <a:rPr lang="fa-IR" sz="5400" dirty="0">
                <a:solidFill>
                  <a:schemeClr val="bg2">
                    <a:lumMod val="10000"/>
                  </a:schemeClr>
                </a:solidFill>
              </a:rPr>
              <a:t>محیط در </a:t>
            </a:r>
            <a:r>
              <a:rPr lang="fa-IR" sz="5400" dirty="0" smtClean="0">
                <a:solidFill>
                  <a:schemeClr val="bg2">
                    <a:lumMod val="10000"/>
                  </a:schemeClr>
                </a:solidFill>
              </a:rPr>
              <a:t>اربعین حسینی</a:t>
            </a:r>
            <a:endParaRPr lang="fa-IR" sz="2000" dirty="0">
              <a:solidFill>
                <a:schemeClr val="bg2">
                  <a:lumMod val="10000"/>
                </a:schemeClr>
              </a:solidFill>
              <a:cs typeface="B Titr" pitchFamily="2" charset="-78"/>
            </a:endParaRPr>
          </a:p>
          <a:p>
            <a:pPr>
              <a:defRPr/>
            </a:pPr>
            <a:endParaRPr lang="fa-IR" sz="2000" dirty="0">
              <a:solidFill>
                <a:schemeClr val="accent2"/>
              </a:solidFill>
              <a:cs typeface="B Titr" pitchFamily="2" charset="-78"/>
            </a:endParaRPr>
          </a:p>
          <a:p>
            <a:pPr>
              <a:defRPr/>
            </a:pPr>
            <a:endParaRPr lang="fa-IR" sz="2000" dirty="0">
              <a:solidFill>
                <a:schemeClr val="accent2"/>
              </a:solidFill>
              <a:cs typeface="B Titr" pitchFamily="2" charset="-78"/>
            </a:endParaRPr>
          </a:p>
          <a:p>
            <a:pPr>
              <a:defRPr/>
            </a:pPr>
            <a:endParaRPr lang="fa-IR" sz="1400" dirty="0">
              <a:solidFill>
                <a:schemeClr val="accent2"/>
              </a:solidFill>
              <a:cs typeface="B Titr" pitchFamily="2" charset="-78"/>
            </a:endParaRPr>
          </a:p>
          <a:p>
            <a:pPr>
              <a:defRPr/>
            </a:pPr>
            <a:r>
              <a:rPr lang="fa-IR" sz="1400" dirty="0" smtClean="0">
                <a:solidFill>
                  <a:schemeClr val="accent2"/>
                </a:solidFill>
                <a:cs typeface="B Titr" pitchFamily="2" charset="-78"/>
              </a:rPr>
              <a:t>مهندس </a:t>
            </a:r>
            <a:r>
              <a:rPr lang="fa-IR" sz="1400" dirty="0">
                <a:solidFill>
                  <a:schemeClr val="accent2"/>
                </a:solidFill>
                <a:cs typeface="B Titr" pitchFamily="2" charset="-78"/>
              </a:rPr>
              <a:t>محراب آقازاده</a:t>
            </a:r>
          </a:p>
          <a:p>
            <a:pPr>
              <a:defRPr/>
            </a:pPr>
            <a:r>
              <a:rPr lang="fa-IR" sz="1400" dirty="0" smtClean="0">
                <a:solidFill>
                  <a:schemeClr val="accent2"/>
                </a:solidFill>
                <a:cs typeface="B Titr" pitchFamily="2" charset="-78"/>
              </a:rPr>
              <a:t>1397</a:t>
            </a:r>
            <a:endParaRPr lang="fa-IR" sz="1400" dirty="0">
              <a:solidFill>
                <a:schemeClr val="accent2"/>
              </a:solidFill>
            </a:endParaRPr>
          </a:p>
        </p:txBody>
      </p:sp>
    </p:spTree>
    <p:extLst>
      <p:ext uri="{BB962C8B-B14F-4D97-AF65-F5344CB8AC3E}">
        <p14:creationId xmlns:p14="http://schemas.microsoft.com/office/powerpoint/2010/main" val="1203368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2900"/>
            <a:ext cx="10515600" cy="6213764"/>
          </a:xfrm>
        </p:spPr>
        <p:txBody>
          <a:bodyPr>
            <a:normAutofit/>
          </a:bodyPr>
          <a:lstStyle/>
          <a:p>
            <a:pPr marL="0" indent="0" algn="r" rtl="1">
              <a:buNone/>
            </a:pPr>
            <a:r>
              <a:rPr lang="fa-IR" dirty="0"/>
              <a:t>اصل هفتم: هماهنگی</a:t>
            </a:r>
          </a:p>
          <a:p>
            <a:pPr marL="0" indent="0" algn="r" rtl="1">
              <a:buNone/>
            </a:pPr>
            <a:r>
              <a:rPr lang="fa-IR" dirty="0"/>
              <a:t>سیاست : تقسیم کار منطقی بین ستاد و صف</a:t>
            </a:r>
          </a:p>
          <a:p>
            <a:pPr marL="0" indent="0" algn="r" rtl="1">
              <a:buNone/>
            </a:pPr>
            <a:r>
              <a:rPr lang="fa-IR" dirty="0"/>
              <a:t>فعالیت ها:</a:t>
            </a:r>
          </a:p>
          <a:p>
            <a:pPr marL="0" indent="0" algn="r" rtl="1">
              <a:buNone/>
            </a:pPr>
            <a:r>
              <a:rPr lang="fa-IR" dirty="0" smtClean="0"/>
              <a:t>- هماهنگی </a:t>
            </a:r>
            <a:r>
              <a:rPr lang="fa-IR" dirty="0"/>
              <a:t>با دانشگاه ها در راستای معرفی کارشناس بهداشت محیط در راستای اعزام تیم به عراق</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p>
          <a:p>
            <a:pPr marL="0" indent="0" algn="r" rtl="1">
              <a:buNone/>
            </a:pPr>
            <a:r>
              <a:rPr lang="fa-IR" dirty="0"/>
              <a:t>اصل هفتم: هماهنگی</a:t>
            </a:r>
          </a:p>
          <a:p>
            <a:pPr marL="0" indent="0" algn="r" rtl="1">
              <a:buNone/>
            </a:pPr>
            <a:r>
              <a:rPr lang="fa-IR" dirty="0"/>
              <a:t>سیاست : مستند سازی اقدامات در مراحل مختلف</a:t>
            </a:r>
          </a:p>
          <a:p>
            <a:pPr marL="0" indent="0" algn="r" rtl="1">
              <a:buNone/>
            </a:pPr>
            <a:r>
              <a:rPr lang="fa-IR" dirty="0"/>
              <a:t>فعالیت ها:</a:t>
            </a:r>
          </a:p>
          <a:p>
            <a:pPr marL="0" indent="0" algn="r" rtl="1">
              <a:buNone/>
            </a:pPr>
            <a:r>
              <a:rPr lang="fa-IR" dirty="0" smtClean="0"/>
              <a:t>- ثبت </a:t>
            </a:r>
            <a:r>
              <a:rPr lang="fa-IR" dirty="0"/>
              <a:t>اطلاعات، طبقه بندی، تجزیه و تحلیل داده های بهداشتی و استفاده کاربردی از آن در انجام </a:t>
            </a:r>
            <a:r>
              <a:rPr lang="fa-IR" dirty="0" err="1"/>
              <a:t>مرلقبت</a:t>
            </a:r>
            <a:r>
              <a:rPr lang="fa-IR" dirty="0"/>
              <a:t> های بعدی</a:t>
            </a:r>
          </a:p>
          <a:p>
            <a:pPr marL="0" indent="0" algn="r" rtl="1">
              <a:buNone/>
            </a:pPr>
            <a:r>
              <a:rPr lang="fa-IR" dirty="0" smtClean="0"/>
              <a:t>- ارسال </a:t>
            </a:r>
            <a:r>
              <a:rPr lang="fa-IR" dirty="0"/>
              <a:t>مستمر گزارش عملکرد</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endParaRPr lang="en-US" dirty="0"/>
          </a:p>
        </p:txBody>
      </p:sp>
    </p:spTree>
    <p:extLst>
      <p:ext uri="{BB962C8B-B14F-4D97-AF65-F5344CB8AC3E}">
        <p14:creationId xmlns:p14="http://schemas.microsoft.com/office/powerpoint/2010/main" val="3802177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4073"/>
            <a:ext cx="10515600" cy="6078681"/>
          </a:xfrm>
        </p:spPr>
        <p:txBody>
          <a:bodyPr>
            <a:normAutofit fontScale="85000" lnSpcReduction="10000"/>
          </a:bodyPr>
          <a:lstStyle/>
          <a:p>
            <a:pPr marL="0" indent="0" algn="r" rtl="1">
              <a:buNone/>
            </a:pPr>
            <a:r>
              <a:rPr lang="fa-IR" dirty="0"/>
              <a:t>اصل هفتم: هماهنگی</a:t>
            </a:r>
          </a:p>
          <a:p>
            <a:pPr marL="0" indent="0" algn="r" rtl="1">
              <a:buNone/>
            </a:pPr>
            <a:r>
              <a:rPr lang="fa-IR" dirty="0"/>
              <a:t>سیاست : نظارت بر اجرای برنامه های مراسم</a:t>
            </a:r>
          </a:p>
          <a:p>
            <a:pPr marL="0" indent="0" algn="r" rtl="1">
              <a:buNone/>
            </a:pPr>
            <a:r>
              <a:rPr lang="fa-IR" dirty="0"/>
              <a:t>فعالیت ها:</a:t>
            </a:r>
          </a:p>
          <a:p>
            <a:pPr algn="r" rtl="1"/>
            <a:r>
              <a:rPr lang="fa-IR" dirty="0" smtClean="0"/>
              <a:t>نظارت </a:t>
            </a:r>
            <a:r>
              <a:rPr lang="fa-IR" dirty="0"/>
              <a:t>و کنترل تاسیسات آ</a:t>
            </a:r>
            <a:r>
              <a:rPr lang="fa-IR" dirty="0" smtClean="0"/>
              <a:t>ب </a:t>
            </a:r>
            <a:r>
              <a:rPr lang="fa-IR" dirty="0"/>
              <a:t>آشامیدنی و فاضلاب و ارائه طریق در جهت رفع نواقص موجود به </a:t>
            </a:r>
            <a:r>
              <a:rPr lang="fa-IR" dirty="0" err="1"/>
              <a:t>آبفای</a:t>
            </a:r>
            <a:r>
              <a:rPr lang="fa-IR" dirty="0"/>
              <a:t> شهری و روستایی</a:t>
            </a:r>
          </a:p>
          <a:p>
            <a:pPr algn="r" rtl="1"/>
            <a:r>
              <a:rPr lang="fa-IR" dirty="0" smtClean="0"/>
              <a:t>نظارت </a:t>
            </a:r>
            <a:r>
              <a:rPr lang="fa-IR" dirty="0"/>
              <a:t>بر تامین منابع ذخیره و نگهداری آب آشامیدنی و بهداشتی در پایانه مرزی به میزان کافی</a:t>
            </a:r>
          </a:p>
          <a:p>
            <a:pPr algn="r" rtl="1"/>
            <a:r>
              <a:rPr lang="fa-IR" dirty="0" smtClean="0"/>
              <a:t>نظارت </a:t>
            </a:r>
            <a:r>
              <a:rPr lang="fa-IR" dirty="0"/>
              <a:t>بر ایجاد سرویس های بهداشتی </a:t>
            </a:r>
            <a:r>
              <a:rPr lang="fa-IR" dirty="0" smtClean="0"/>
              <a:t>(حمام</a:t>
            </a:r>
            <a:r>
              <a:rPr lang="fa-IR" dirty="0"/>
              <a:t>، توالت، </a:t>
            </a:r>
            <a:r>
              <a:rPr lang="fa-IR" dirty="0" smtClean="0"/>
              <a:t>آبخوری )در </a:t>
            </a:r>
            <a:r>
              <a:rPr lang="fa-IR" dirty="0"/>
              <a:t>پایانه، پارک ها و مسیرهای تردد زوار</a:t>
            </a:r>
          </a:p>
          <a:p>
            <a:pPr algn="r" rtl="1"/>
            <a:r>
              <a:rPr lang="fa-IR" dirty="0" smtClean="0"/>
              <a:t>نظارت </a:t>
            </a:r>
            <a:r>
              <a:rPr lang="fa-IR" dirty="0"/>
              <a:t>بر حضور و فعالیت تیم های عملیاتی</a:t>
            </a:r>
          </a:p>
          <a:p>
            <a:pPr algn="r" rtl="1"/>
            <a:r>
              <a:rPr lang="fa-IR" dirty="0" smtClean="0"/>
              <a:t>نظارت </a:t>
            </a:r>
            <a:r>
              <a:rPr lang="fa-IR" dirty="0"/>
              <a:t>مستمر بر سرویس های بهداشتی و گند زدایی آنها</a:t>
            </a:r>
          </a:p>
          <a:p>
            <a:pPr algn="r" rtl="1"/>
            <a:r>
              <a:rPr lang="fa-IR" dirty="0" smtClean="0"/>
              <a:t>نظارت </a:t>
            </a:r>
            <a:r>
              <a:rPr lang="fa-IR" dirty="0"/>
              <a:t>مستمر بر جمع </a:t>
            </a:r>
            <a:r>
              <a:rPr lang="fa-IR" dirty="0" err="1"/>
              <a:t>اوری</a:t>
            </a:r>
            <a:r>
              <a:rPr lang="fa-IR" dirty="0"/>
              <a:t> و دفع بهداشتی زباله</a:t>
            </a:r>
          </a:p>
          <a:p>
            <a:pPr algn="r" rtl="1"/>
            <a:r>
              <a:rPr lang="fa-IR" dirty="0" smtClean="0"/>
              <a:t>کنترل </a:t>
            </a:r>
            <a:r>
              <a:rPr lang="fa-IR" dirty="0"/>
              <a:t>و بازرسی ادواری کلیه اماکن و نظارت بر مراحل تهیه و توزیع و مصرف مواد غذایی</a:t>
            </a:r>
          </a:p>
          <a:p>
            <a:pPr algn="r" rtl="1"/>
            <a:r>
              <a:rPr lang="fa-IR" dirty="0" smtClean="0"/>
              <a:t>کنترل </a:t>
            </a:r>
            <a:r>
              <a:rPr lang="fa-IR" dirty="0"/>
              <a:t>و بازرسی مستمر بهداشت محیطی از موکب های فعال در مراسم</a:t>
            </a:r>
          </a:p>
          <a:p>
            <a:pPr algn="r" rtl="1"/>
            <a:r>
              <a:rPr lang="fa-IR" dirty="0" smtClean="0"/>
              <a:t>نظارت </a:t>
            </a:r>
            <a:r>
              <a:rPr lang="fa-IR" dirty="0"/>
              <a:t>و کنترل حشرات، جوندگان و عوامل بیولوژیک</a:t>
            </a:r>
          </a:p>
          <a:p>
            <a:pPr algn="r" rtl="1"/>
            <a:r>
              <a:rPr lang="fa-IR" dirty="0" smtClean="0"/>
              <a:t>نظارت </a:t>
            </a:r>
            <a:r>
              <a:rPr lang="fa-IR" dirty="0"/>
              <a:t>بر عدم نگهداری و حمل مواد غذایی خطرناک </a:t>
            </a:r>
            <a:r>
              <a:rPr lang="fa-IR" dirty="0" smtClean="0"/>
              <a:t>به ویژه مواد غذایی </a:t>
            </a:r>
            <a:r>
              <a:rPr lang="fa-IR" dirty="0"/>
              <a:t>پخته توسط کاروان ها و </a:t>
            </a:r>
            <a:r>
              <a:rPr lang="fa-IR" dirty="0" err="1"/>
              <a:t>زائرین</a:t>
            </a:r>
            <a:endParaRPr lang="fa-IR" dirty="0"/>
          </a:p>
          <a:p>
            <a:pPr algn="r" rtl="1"/>
            <a:r>
              <a:rPr lang="fa-IR" dirty="0" smtClean="0"/>
              <a:t>نظارت </a:t>
            </a:r>
            <a:r>
              <a:rPr lang="fa-IR" dirty="0"/>
              <a:t>بر توزیع نوشیدنی مجاز و بسته بندی بین </a:t>
            </a:r>
            <a:r>
              <a:rPr lang="fa-IR" dirty="0" err="1"/>
              <a:t>زائرین</a:t>
            </a:r>
            <a:r>
              <a:rPr lang="fa-IR" dirty="0"/>
              <a:t> در طول مسیر و محل های اسکان</a:t>
            </a:r>
          </a:p>
          <a:p>
            <a:pPr algn="r" rtl="1"/>
            <a:r>
              <a:rPr lang="fa-IR" dirty="0" smtClean="0"/>
              <a:t>نظارت </a:t>
            </a:r>
            <a:r>
              <a:rPr lang="fa-IR" dirty="0"/>
              <a:t>بر عملکرد نانوایی های استان های مرزی و نحوه طبخ و توزیع نان</a:t>
            </a:r>
          </a:p>
          <a:p>
            <a:pPr algn="r" rtl="1"/>
            <a:r>
              <a:rPr lang="fa-IR" dirty="0" smtClean="0"/>
              <a:t>نظارت </a:t>
            </a:r>
            <a:r>
              <a:rPr lang="fa-IR" dirty="0"/>
              <a:t>بر آموزش و اطلاع رسانی به مردم جهت رعایت موازین بهداشت محیط</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endParaRPr lang="en-US" dirty="0"/>
          </a:p>
        </p:txBody>
      </p:sp>
    </p:spTree>
    <p:extLst>
      <p:ext uri="{BB962C8B-B14F-4D97-AF65-F5344CB8AC3E}">
        <p14:creationId xmlns:p14="http://schemas.microsoft.com/office/powerpoint/2010/main" val="163705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08214" y="188914"/>
            <a:ext cx="7964487" cy="998537"/>
          </a:xfrm>
        </p:spPr>
        <p:txBody>
          <a:bodyPr>
            <a:normAutofit fontScale="90000"/>
          </a:bodyPr>
          <a:lstStyle/>
          <a:p>
            <a:pPr algn="ctr">
              <a:defRPr/>
            </a:pPr>
            <a:r>
              <a:rPr lang="fa-IR" sz="3600" dirty="0"/>
              <a:t> </a:t>
            </a:r>
            <a:r>
              <a:rPr lang="fa-IR" sz="3600" dirty="0">
                <a:cs typeface="B Titr" pitchFamily="2" charset="-78"/>
              </a:rPr>
              <a:t>نقش كنترل عوامل محيطي در كاهش صدمات ناشي از بلايا</a:t>
            </a:r>
            <a:endParaRPr lang="en-US" sz="3600" dirty="0">
              <a:cs typeface="B Titr" pitchFamily="2" charset="-78"/>
            </a:endParaRPr>
          </a:p>
        </p:txBody>
      </p:sp>
      <p:sp>
        <p:nvSpPr>
          <p:cNvPr id="3" name="Content Placeholder 2"/>
          <p:cNvSpPr>
            <a:spLocks noGrp="1"/>
          </p:cNvSpPr>
          <p:nvPr>
            <p:ph idx="1"/>
          </p:nvPr>
        </p:nvSpPr>
        <p:spPr>
          <a:xfrm>
            <a:off x="2032001" y="1268414"/>
            <a:ext cx="8240713" cy="5273675"/>
          </a:xfrm>
        </p:spPr>
        <p:txBody>
          <a:bodyPr rtlCol="0">
            <a:normAutofit/>
          </a:bodyPr>
          <a:lstStyle/>
          <a:p>
            <a:pPr algn="just" rtl="1">
              <a:buFont typeface="Wingdings" pitchFamily="2" charset="2"/>
              <a:buChar char="q"/>
              <a:defRPr/>
            </a:pPr>
            <a:r>
              <a:rPr lang="fa-IR" dirty="0">
                <a:solidFill>
                  <a:schemeClr val="tx1">
                    <a:lumMod val="75000"/>
                    <a:lumOff val="25000"/>
                  </a:schemeClr>
                </a:solidFill>
                <a:cs typeface="B Nazanin" pitchFamily="2" charset="-78"/>
              </a:rPr>
              <a:t>نياز فوري به </a:t>
            </a: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تامين </a:t>
            </a:r>
            <a:r>
              <a:rPr lang="fa-IR" dirty="0">
                <a:solidFill>
                  <a:srgbClr val="FF0000"/>
                </a:solidFill>
                <a:cs typeface="B Nazanin" pitchFamily="2" charset="-78"/>
              </a:rPr>
              <a:t>آب آشاميدني </a:t>
            </a:r>
            <a:r>
              <a:rPr lang="fa-IR" dirty="0">
                <a:solidFill>
                  <a:schemeClr val="tx1">
                    <a:lumMod val="75000"/>
                    <a:lumOff val="25000"/>
                  </a:schemeClr>
                </a:solidFill>
                <a:cs typeface="B Nazanin" pitchFamily="2" charset="-78"/>
              </a:rPr>
              <a:t>سالم</a:t>
            </a:r>
          </a:p>
          <a:p>
            <a:pPr lvl="1" algn="just" rtl="1">
              <a:buFont typeface="Wingdings" pitchFamily="2" charset="2"/>
              <a:buChar char="q"/>
              <a:defRPr/>
            </a:pPr>
            <a:r>
              <a:rPr lang="fa-IR" sz="2600" dirty="0">
                <a:solidFill>
                  <a:schemeClr val="tx1">
                    <a:lumMod val="75000"/>
                    <a:lumOff val="25000"/>
                  </a:schemeClr>
                </a:solidFill>
                <a:cs typeface="B Nazanin" pitchFamily="2" charset="-78"/>
              </a:rPr>
              <a:t>كنترل </a:t>
            </a:r>
            <a:r>
              <a:rPr lang="fa-IR" sz="2600" dirty="0">
                <a:solidFill>
                  <a:srgbClr val="FF0000"/>
                </a:solidFill>
                <a:cs typeface="B Nazanin" pitchFamily="2" charset="-78"/>
              </a:rPr>
              <a:t>كلرسنجي</a:t>
            </a:r>
          </a:p>
          <a:p>
            <a:pPr lvl="1" algn="just" rtl="1">
              <a:buFont typeface="Wingdings" pitchFamily="2" charset="2"/>
              <a:buChar char="q"/>
              <a:defRPr/>
            </a:pPr>
            <a:r>
              <a:rPr lang="fa-IR" sz="2600" dirty="0">
                <a:solidFill>
                  <a:schemeClr val="tx1">
                    <a:lumMod val="75000"/>
                    <a:lumOff val="25000"/>
                  </a:schemeClr>
                </a:solidFill>
                <a:cs typeface="B Nazanin" pitchFamily="2" charset="-78"/>
              </a:rPr>
              <a:t>نمونه برداري</a:t>
            </a:r>
            <a:r>
              <a:rPr lang="fa-IR" sz="2600" dirty="0">
                <a:solidFill>
                  <a:srgbClr val="FF0000"/>
                </a:solidFill>
                <a:cs typeface="B Nazanin" pitchFamily="2" charset="-78"/>
              </a:rPr>
              <a:t> ميكربي </a:t>
            </a:r>
            <a:r>
              <a:rPr lang="fa-IR" sz="2600" dirty="0">
                <a:solidFill>
                  <a:schemeClr val="tx1">
                    <a:lumMod val="75000"/>
                    <a:lumOff val="25000"/>
                  </a:schemeClr>
                </a:solidFill>
                <a:cs typeface="B Nazanin" pitchFamily="2" charset="-78"/>
              </a:rPr>
              <a:t>و </a:t>
            </a:r>
            <a:r>
              <a:rPr lang="fa-IR" sz="2600" dirty="0">
                <a:solidFill>
                  <a:srgbClr val="FF0000"/>
                </a:solidFill>
                <a:cs typeface="B Nazanin" pitchFamily="2" charset="-78"/>
              </a:rPr>
              <a:t>شيميايي</a:t>
            </a:r>
            <a:r>
              <a:rPr lang="fa-IR" sz="2600" dirty="0">
                <a:solidFill>
                  <a:schemeClr val="tx1">
                    <a:lumMod val="75000"/>
                    <a:lumOff val="25000"/>
                  </a:schemeClr>
                </a:solidFill>
                <a:cs typeface="B Nazanin" pitchFamily="2" charset="-78"/>
              </a:rPr>
              <a:t> و انجام </a:t>
            </a:r>
            <a:r>
              <a:rPr lang="fa-IR" dirty="0" smtClean="0">
                <a:cs typeface="B Nazanin" pitchFamily="2" charset="-78"/>
              </a:rPr>
              <a:t> آزمايش </a:t>
            </a:r>
            <a:r>
              <a:rPr lang="fa-IR" sz="2600" dirty="0">
                <a:solidFill>
                  <a:schemeClr val="tx1">
                    <a:lumMod val="75000"/>
                    <a:lumOff val="25000"/>
                  </a:schemeClr>
                </a:solidFill>
                <a:cs typeface="B Nazanin" pitchFamily="2" charset="-78"/>
              </a:rPr>
              <a:t>هاي سريع</a:t>
            </a:r>
          </a:p>
          <a:p>
            <a:pPr algn="just" rtl="1">
              <a:buFont typeface="Wingdings" pitchFamily="2" charset="2"/>
              <a:buChar char="q"/>
              <a:defRPr/>
            </a:pP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تامين و توزيع </a:t>
            </a:r>
            <a:r>
              <a:rPr lang="fa-IR" dirty="0">
                <a:solidFill>
                  <a:srgbClr val="FF0000"/>
                </a:solidFill>
                <a:cs typeface="B Nazanin" pitchFamily="2" charset="-78"/>
              </a:rPr>
              <a:t>مواد غذايي </a:t>
            </a:r>
            <a:r>
              <a:rPr lang="fa-IR" dirty="0">
                <a:solidFill>
                  <a:schemeClr val="tx1">
                    <a:lumMod val="75000"/>
                    <a:lumOff val="25000"/>
                  </a:schemeClr>
                </a:solidFill>
                <a:cs typeface="B Nazanin" pitchFamily="2" charset="-78"/>
              </a:rPr>
              <a:t>سالم</a:t>
            </a:r>
          </a:p>
          <a:p>
            <a:pPr lvl="1" algn="just" rtl="1">
              <a:buFont typeface="Wingdings" pitchFamily="2" charset="2"/>
              <a:buChar char="q"/>
              <a:defRPr/>
            </a:pPr>
            <a:r>
              <a:rPr lang="fa-IR" sz="2600" dirty="0">
                <a:solidFill>
                  <a:schemeClr val="tx1">
                    <a:lumMod val="75000"/>
                    <a:lumOff val="25000"/>
                  </a:schemeClr>
                </a:solidFill>
                <a:cs typeface="B Nazanin" pitchFamily="2" charset="-78"/>
              </a:rPr>
              <a:t>كنترل از </a:t>
            </a:r>
            <a:r>
              <a:rPr lang="fa-IR" dirty="0" smtClean="0">
                <a:solidFill>
                  <a:schemeClr val="tx1">
                    <a:lumMod val="75000"/>
                    <a:lumOff val="25000"/>
                  </a:schemeClr>
                </a:solidFill>
                <a:cs typeface="B Nazanin" pitchFamily="2" charset="-78"/>
              </a:rPr>
              <a:t>آلودگي </a:t>
            </a:r>
            <a:r>
              <a:rPr lang="fa-IR" sz="2600" dirty="0">
                <a:solidFill>
                  <a:schemeClr val="tx1">
                    <a:lumMod val="75000"/>
                    <a:lumOff val="25000"/>
                  </a:schemeClr>
                </a:solidFill>
                <a:cs typeface="B Nazanin" pitchFamily="2" charset="-78"/>
              </a:rPr>
              <a:t>ميكربي و انجام </a:t>
            </a:r>
            <a:r>
              <a:rPr lang="fa-IR" dirty="0" smtClean="0">
                <a:cs typeface="B Nazanin" pitchFamily="2" charset="-78"/>
              </a:rPr>
              <a:t> آزمايش </a:t>
            </a:r>
            <a:r>
              <a:rPr lang="fa-IR" sz="2600" dirty="0">
                <a:solidFill>
                  <a:schemeClr val="tx1">
                    <a:lumMod val="75000"/>
                    <a:lumOff val="25000"/>
                  </a:schemeClr>
                </a:solidFill>
                <a:cs typeface="B Nazanin" pitchFamily="2" charset="-78"/>
              </a:rPr>
              <a:t>هاي سريع</a:t>
            </a:r>
          </a:p>
          <a:p>
            <a:pPr lvl="1" algn="just" rtl="1">
              <a:buFont typeface="Wingdings" pitchFamily="2" charset="2"/>
              <a:buChar char="q"/>
              <a:defRPr/>
            </a:pPr>
            <a:r>
              <a:rPr lang="fa-IR" sz="2600" dirty="0">
                <a:solidFill>
                  <a:schemeClr val="tx1">
                    <a:lumMod val="75000"/>
                    <a:lumOff val="25000"/>
                  </a:schemeClr>
                </a:solidFill>
                <a:cs typeface="B Nazanin" pitchFamily="2" charset="-78"/>
              </a:rPr>
              <a:t>نمونه برداري مواد غذايي بالقوه خطرناك</a:t>
            </a:r>
          </a:p>
          <a:p>
            <a:pPr marL="342900" lvl="1" indent="-342900" algn="just" rtl="1">
              <a:buFont typeface="Wingdings" pitchFamily="2" charset="2"/>
              <a:buChar char="q"/>
              <a:defRPr/>
            </a:pPr>
            <a:r>
              <a:rPr lang="fa-IR" dirty="0" smtClean="0">
                <a:solidFill>
                  <a:srgbClr val="FF0000"/>
                </a:solidFill>
                <a:cs typeface="B Nazanin" pitchFamily="2" charset="-78"/>
              </a:rPr>
              <a:t>كنترل</a:t>
            </a:r>
            <a:r>
              <a:rPr lang="fa-IR" dirty="0" smtClean="0">
                <a:solidFill>
                  <a:schemeClr val="tx1">
                    <a:lumMod val="75000"/>
                    <a:lumOff val="25000"/>
                  </a:schemeClr>
                </a:solidFill>
                <a:cs typeface="B Nazanin" pitchFamily="2" charset="-78"/>
              </a:rPr>
              <a:t> فوري </a:t>
            </a:r>
            <a:r>
              <a:rPr lang="fa-IR" dirty="0" smtClean="0">
                <a:solidFill>
                  <a:srgbClr val="FF0000"/>
                </a:solidFill>
                <a:cs typeface="B Nazanin" pitchFamily="2" charset="-78"/>
              </a:rPr>
              <a:t>آلاينده هاي خطرناك </a:t>
            </a:r>
            <a:r>
              <a:rPr lang="fa-IR" dirty="0" smtClean="0">
                <a:solidFill>
                  <a:schemeClr val="tx1">
                    <a:lumMod val="75000"/>
                    <a:lumOff val="25000"/>
                  </a:schemeClr>
                </a:solidFill>
                <a:cs typeface="B Nazanin" pitchFamily="2" charset="-78"/>
              </a:rPr>
              <a:t>از قبيل سموم،گازهاي شيميايي ،مواد راديواكتيو و ...</a:t>
            </a:r>
            <a:r>
              <a:rPr lang="fa-IR" dirty="0">
                <a:solidFill>
                  <a:schemeClr val="tx1">
                    <a:lumMod val="75000"/>
                    <a:lumOff val="25000"/>
                  </a:schemeClr>
                </a:solidFill>
                <a:cs typeface="B Nazanin" pitchFamily="2" charset="-78"/>
              </a:rPr>
              <a:t> </a:t>
            </a:r>
          </a:p>
          <a:p>
            <a:pPr marL="742950" lvl="2" indent="-342900" algn="just" rtl="1">
              <a:buFont typeface="Wingdings" pitchFamily="2" charset="2"/>
              <a:buChar char="q"/>
              <a:defRPr/>
            </a:pPr>
            <a:r>
              <a:rPr lang="fa-IR" sz="2600" dirty="0">
                <a:solidFill>
                  <a:schemeClr val="tx1">
                    <a:lumMod val="75000"/>
                    <a:lumOff val="25000"/>
                  </a:schemeClr>
                </a:solidFill>
                <a:cs typeface="B Nazanin" pitchFamily="2" charset="-78"/>
              </a:rPr>
              <a:t>نمونه برداري ميكربي و شيميايي و انجام آزمايش هاي سريع</a:t>
            </a:r>
          </a:p>
          <a:p>
            <a:pPr marL="742950" lvl="2" indent="-342900" algn="just" rtl="1">
              <a:buFont typeface="Wingdings" pitchFamily="2" charset="2"/>
              <a:buChar char="q"/>
              <a:defRPr/>
            </a:pPr>
            <a:r>
              <a:rPr lang="fa-IR" sz="2600" dirty="0">
                <a:solidFill>
                  <a:srgbClr val="FF0000"/>
                </a:solidFill>
                <a:cs typeface="B Nazanin" pitchFamily="2" charset="-78"/>
              </a:rPr>
              <a:t>رفع آلودگي </a:t>
            </a:r>
            <a:r>
              <a:rPr lang="fa-IR" sz="2600" dirty="0">
                <a:solidFill>
                  <a:schemeClr val="tx1">
                    <a:lumMod val="75000"/>
                    <a:lumOff val="25000"/>
                  </a:schemeClr>
                </a:solidFill>
                <a:cs typeface="B Nazanin" pitchFamily="2" charset="-78"/>
              </a:rPr>
              <a:t>سريع</a:t>
            </a:r>
          </a:p>
          <a:p>
            <a:pPr marL="742950" lvl="2" indent="-342900" algn="just">
              <a:buFont typeface="Wingdings" pitchFamily="2" charset="2"/>
              <a:buChar char="q"/>
              <a:defRPr/>
            </a:pPr>
            <a:endParaRPr lang="fa-IR" dirty="0" smtClean="0">
              <a:solidFill>
                <a:schemeClr val="tx1">
                  <a:lumMod val="75000"/>
                  <a:lumOff val="25000"/>
                </a:schemeClr>
              </a:solidFill>
              <a:cs typeface="B Nazanin" pitchFamily="2" charset="-78"/>
            </a:endParaRPr>
          </a:p>
          <a:p>
            <a:pPr algn="just">
              <a:buFont typeface="Wingdings" pitchFamily="2" charset="2"/>
              <a:buChar char="q"/>
              <a:defRPr/>
            </a:pPr>
            <a:endParaRPr lang="fa-IR" dirty="0">
              <a:solidFill>
                <a:schemeClr val="tx1">
                  <a:lumMod val="75000"/>
                  <a:lumOff val="25000"/>
                </a:schemeClr>
              </a:solidFill>
              <a:cs typeface="B Nazanin" pitchFamily="2" charset="-78"/>
            </a:endParaRPr>
          </a:p>
          <a:p>
            <a:pPr algn="just">
              <a:buFont typeface="Wingdings" pitchFamily="2" charset="2"/>
              <a:buChar char="q"/>
              <a:defRPr/>
            </a:pPr>
            <a:endParaRPr lang="fa-IR" dirty="0">
              <a:solidFill>
                <a:schemeClr val="tx1">
                  <a:lumMod val="75000"/>
                  <a:lumOff val="25000"/>
                </a:schemeClr>
              </a:solidFill>
              <a:cs typeface="B Nazanin" pitchFamily="2" charset="-78"/>
            </a:endParaRPr>
          </a:p>
          <a:p>
            <a:pPr>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409907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135188" y="188913"/>
            <a:ext cx="8096250" cy="768350"/>
          </a:xfrm>
        </p:spPr>
        <p:txBody>
          <a:bodyPr>
            <a:normAutofit fontScale="90000"/>
          </a:bodyPr>
          <a:lstStyle/>
          <a:p>
            <a:pPr algn="ctr">
              <a:defRPr/>
            </a:pPr>
            <a:r>
              <a:rPr lang="fa-IR" sz="3600" dirty="0">
                <a:cs typeface="B Titr" pitchFamily="2" charset="-78"/>
              </a:rPr>
              <a:t>...ادامه اهميت نقش بهداشت محيط در مداخلات محيطي</a:t>
            </a:r>
            <a:endParaRPr lang="en-US" sz="3600" dirty="0"/>
          </a:p>
        </p:txBody>
      </p:sp>
      <p:sp>
        <p:nvSpPr>
          <p:cNvPr id="3" name="Content Placeholder 2"/>
          <p:cNvSpPr>
            <a:spLocks noGrp="1"/>
          </p:cNvSpPr>
          <p:nvPr>
            <p:ph idx="1"/>
          </p:nvPr>
        </p:nvSpPr>
        <p:spPr>
          <a:xfrm>
            <a:off x="2032000" y="1125538"/>
            <a:ext cx="8096250" cy="5446712"/>
          </a:xfrm>
        </p:spPr>
        <p:txBody>
          <a:bodyPr rtlCol="0">
            <a:normAutofit/>
          </a:bodyPr>
          <a:lstStyle/>
          <a:p>
            <a:pPr algn="just" rtl="1">
              <a:buFont typeface="Wingdings" pitchFamily="2" charset="2"/>
              <a:buChar char="q"/>
              <a:defRPr/>
            </a:pPr>
            <a:r>
              <a:rPr lang="fa-IR" dirty="0">
                <a:solidFill>
                  <a:srgbClr val="FF0000"/>
                </a:solidFill>
                <a:cs typeface="B Nazanin" pitchFamily="2" charset="-78"/>
              </a:rPr>
              <a:t>كنترل حشرات</a:t>
            </a:r>
            <a:r>
              <a:rPr lang="fa-IR" dirty="0">
                <a:solidFill>
                  <a:schemeClr val="tx1">
                    <a:lumMod val="75000"/>
                    <a:lumOff val="25000"/>
                  </a:schemeClr>
                </a:solidFill>
                <a:cs typeface="B Nazanin" pitchFamily="2" charset="-78"/>
              </a:rPr>
              <a:t>، جوندگان و ناقلين</a:t>
            </a:r>
          </a:p>
          <a:p>
            <a:pPr lvl="1" algn="just" rtl="1">
              <a:buFont typeface="Wingdings" pitchFamily="2" charset="2"/>
              <a:buChar char="q"/>
              <a:defRPr/>
            </a:pPr>
            <a:r>
              <a:rPr lang="fa-IR" sz="2600" dirty="0">
                <a:solidFill>
                  <a:schemeClr val="tx1">
                    <a:lumMod val="75000"/>
                    <a:lumOff val="25000"/>
                  </a:schemeClr>
                </a:solidFill>
                <a:cs typeface="B Nazanin" pitchFamily="2" charset="-78"/>
              </a:rPr>
              <a:t>سم پاشي</a:t>
            </a:r>
          </a:p>
          <a:p>
            <a:pPr lvl="1" algn="just" rtl="1">
              <a:buFont typeface="Wingdings" pitchFamily="2" charset="2"/>
              <a:buChar char="q"/>
              <a:defRPr/>
            </a:pPr>
            <a:r>
              <a:rPr lang="fa-IR" sz="2600" dirty="0">
                <a:solidFill>
                  <a:schemeClr val="tx1">
                    <a:lumMod val="75000"/>
                    <a:lumOff val="25000"/>
                  </a:schemeClr>
                </a:solidFill>
                <a:cs typeface="B Nazanin" pitchFamily="2" charset="-78"/>
              </a:rPr>
              <a:t>بهسازي </a:t>
            </a:r>
          </a:p>
          <a:p>
            <a:pPr lvl="1" algn="just" rtl="1">
              <a:buFont typeface="Wingdings" pitchFamily="2" charset="2"/>
              <a:buChar char="q"/>
              <a:defRPr/>
            </a:pPr>
            <a:r>
              <a:rPr lang="fa-IR" sz="2600" dirty="0">
                <a:solidFill>
                  <a:schemeClr val="tx1">
                    <a:lumMod val="75000"/>
                    <a:lumOff val="25000"/>
                  </a:schemeClr>
                </a:solidFill>
                <a:cs typeface="B Nazanin" pitchFamily="2" charset="-78"/>
              </a:rPr>
              <a:t>گندزدايي</a:t>
            </a:r>
          </a:p>
          <a:p>
            <a:pPr algn="just" rtl="1">
              <a:buFont typeface="Wingdings" pitchFamily="2" charset="2"/>
              <a:buChar char="q"/>
              <a:defRPr/>
            </a:pP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احداث حمام و </a:t>
            </a:r>
            <a:r>
              <a:rPr lang="fa-IR" dirty="0">
                <a:solidFill>
                  <a:srgbClr val="FF0000"/>
                </a:solidFill>
                <a:cs typeface="B Nazanin" pitchFamily="2" charset="-78"/>
              </a:rPr>
              <a:t>سرويس هاي بهداشتي</a:t>
            </a:r>
          </a:p>
          <a:p>
            <a:pPr algn="just" rtl="1">
              <a:buFont typeface="Wingdings" pitchFamily="2" charset="2"/>
              <a:buChar char="q"/>
              <a:defRPr/>
            </a:pP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جمع آوري و دفع بهداشتي </a:t>
            </a:r>
            <a:r>
              <a:rPr lang="fa-IR" dirty="0">
                <a:solidFill>
                  <a:srgbClr val="FF0000"/>
                </a:solidFill>
                <a:cs typeface="B Nazanin" pitchFamily="2" charset="-78"/>
              </a:rPr>
              <a:t>زباله</a:t>
            </a:r>
          </a:p>
          <a:p>
            <a:pPr algn="just" rtl="1">
              <a:buFont typeface="Wingdings" pitchFamily="2" charset="2"/>
              <a:buChar char="q"/>
              <a:defRPr/>
            </a:pP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دفن بهداشتي </a:t>
            </a:r>
            <a:r>
              <a:rPr lang="fa-IR" dirty="0">
                <a:solidFill>
                  <a:srgbClr val="FF0000"/>
                </a:solidFill>
                <a:cs typeface="B Nazanin" pitchFamily="2" charset="-78"/>
              </a:rPr>
              <a:t>اجساد انساني</a:t>
            </a:r>
          </a:p>
          <a:p>
            <a:pPr algn="just" rtl="1">
              <a:buFont typeface="Wingdings" pitchFamily="2" charset="2"/>
              <a:buChar char="q"/>
              <a:defRPr/>
            </a:pP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دفن صحيح و بهداشتي </a:t>
            </a:r>
            <a:r>
              <a:rPr lang="fa-IR" dirty="0">
                <a:solidFill>
                  <a:srgbClr val="FF0000"/>
                </a:solidFill>
                <a:cs typeface="B Nazanin" pitchFamily="2" charset="-78"/>
              </a:rPr>
              <a:t>لاشه هاي حيواني</a:t>
            </a:r>
          </a:p>
          <a:p>
            <a:pPr algn="just" rtl="1">
              <a:buFont typeface="Wingdings" pitchFamily="2" charset="2"/>
              <a:buChar char="q"/>
              <a:defRPr/>
            </a:pPr>
            <a:r>
              <a:rPr lang="fa-IR" dirty="0">
                <a:solidFill>
                  <a:srgbClr val="FF0000"/>
                </a:solidFill>
                <a:cs typeface="B Nazanin" pitchFamily="2" charset="-78"/>
              </a:rPr>
              <a:t>نظارت</a:t>
            </a:r>
            <a:r>
              <a:rPr lang="fa-IR" dirty="0">
                <a:solidFill>
                  <a:schemeClr val="tx1">
                    <a:lumMod val="75000"/>
                    <a:lumOff val="25000"/>
                  </a:schemeClr>
                </a:solidFill>
                <a:cs typeface="B Nazanin" pitchFamily="2" charset="-78"/>
              </a:rPr>
              <a:t> بر جمع آوري و دفع بهداشتي </a:t>
            </a:r>
            <a:r>
              <a:rPr lang="fa-IR" dirty="0">
                <a:solidFill>
                  <a:srgbClr val="FF0000"/>
                </a:solidFill>
                <a:cs typeface="B Nazanin" pitchFamily="2" charset="-78"/>
              </a:rPr>
              <a:t>فاضلاب</a:t>
            </a:r>
          </a:p>
          <a:p>
            <a:pPr algn="just" rtl="1">
              <a:buFont typeface="Wingdings" pitchFamily="2" charset="2"/>
              <a:buChar char="q"/>
              <a:defRPr/>
            </a:pPr>
            <a:r>
              <a:rPr lang="fa-IR" dirty="0">
                <a:solidFill>
                  <a:schemeClr val="tx1">
                    <a:lumMod val="75000"/>
                    <a:lumOff val="25000"/>
                  </a:schemeClr>
                </a:solidFill>
                <a:cs typeface="B Nazanin" pitchFamily="2" charset="-78"/>
              </a:rPr>
              <a:t>ن</a:t>
            </a:r>
            <a:r>
              <a:rPr lang="fa-IR" dirty="0">
                <a:solidFill>
                  <a:srgbClr val="FF0000"/>
                </a:solidFill>
                <a:cs typeface="B Nazanin" pitchFamily="2" charset="-78"/>
              </a:rPr>
              <a:t>ظارت</a:t>
            </a:r>
            <a:r>
              <a:rPr lang="fa-IR" dirty="0">
                <a:solidFill>
                  <a:schemeClr val="tx1">
                    <a:lumMod val="75000"/>
                    <a:lumOff val="25000"/>
                  </a:schemeClr>
                </a:solidFill>
                <a:cs typeface="B Nazanin" pitchFamily="2" charset="-78"/>
              </a:rPr>
              <a:t> بر </a:t>
            </a:r>
            <a:r>
              <a:rPr lang="fa-IR" dirty="0">
                <a:solidFill>
                  <a:srgbClr val="FF0000"/>
                </a:solidFill>
                <a:cs typeface="B Nazanin" pitchFamily="2" charset="-78"/>
              </a:rPr>
              <a:t>اتلاف سگهاي ولگرد </a:t>
            </a:r>
            <a:r>
              <a:rPr lang="fa-IR" dirty="0">
                <a:solidFill>
                  <a:schemeClr val="tx1">
                    <a:lumMod val="75000"/>
                    <a:lumOff val="25000"/>
                  </a:schemeClr>
                </a:solidFill>
                <a:cs typeface="B Nazanin" pitchFamily="2" charset="-78"/>
              </a:rPr>
              <a:t>و حيوانات وحشي و </a:t>
            </a:r>
            <a:r>
              <a:rPr lang="fa-IR" dirty="0">
                <a:solidFill>
                  <a:srgbClr val="FF0000"/>
                </a:solidFill>
                <a:cs typeface="B Nazanin" pitchFamily="2" charset="-78"/>
              </a:rPr>
              <a:t>دفع فضولات دامي </a:t>
            </a:r>
            <a:r>
              <a:rPr lang="fa-IR" dirty="0">
                <a:solidFill>
                  <a:schemeClr val="tx1">
                    <a:lumMod val="75000"/>
                    <a:lumOff val="25000"/>
                  </a:schemeClr>
                </a:solidFill>
                <a:cs typeface="B Nazanin" pitchFamily="2" charset="-78"/>
              </a:rPr>
              <a:t>و ...</a:t>
            </a:r>
          </a:p>
          <a:p>
            <a:pPr algn="r" rtl="1">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928928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r" eaLnBrk="1" hangingPunct="1">
              <a:defRPr/>
            </a:pPr>
            <a:r>
              <a:rPr lang="ar-SA" sz="3600" b="1" dirty="0">
                <a:cs typeface="Lotus" pitchFamily="2" charset="-78"/>
              </a:rPr>
              <a:t>    </a:t>
            </a:r>
            <a:r>
              <a:rPr lang="ar-SA" sz="3600" b="1" dirty="0" smtClean="0">
                <a:cs typeface="Lotus" pitchFamily="2" charset="-78"/>
              </a:rPr>
              <a:t>بررسي </a:t>
            </a:r>
            <a:r>
              <a:rPr lang="ar-SA" sz="3600" b="1" dirty="0">
                <a:cs typeface="Lotus" pitchFamily="2" charset="-78"/>
              </a:rPr>
              <a:t>ميزان آسيب پذيري :</a:t>
            </a:r>
            <a:endParaRPr lang="en-US" sz="3600" b="1" dirty="0">
              <a:cs typeface="Lotus" pitchFamily="2" charset="-78"/>
            </a:endParaRPr>
          </a:p>
        </p:txBody>
      </p:sp>
      <p:sp>
        <p:nvSpPr>
          <p:cNvPr id="6147" name="Rectangle 3"/>
          <p:cNvSpPr>
            <a:spLocks noGrp="1" noChangeArrowheads="1"/>
          </p:cNvSpPr>
          <p:nvPr>
            <p:ph idx="1"/>
          </p:nvPr>
        </p:nvSpPr>
        <p:spPr>
          <a:xfrm>
            <a:off x="342900" y="1628776"/>
            <a:ext cx="9867901" cy="4391025"/>
          </a:xfrm>
        </p:spPr>
        <p:txBody>
          <a:bodyPr/>
          <a:lstStyle/>
          <a:p>
            <a:pPr algn="r" rtl="1" eaLnBrk="1" hangingPunct="1">
              <a:buFontTx/>
              <a:buNone/>
              <a:defRPr/>
            </a:pPr>
            <a:r>
              <a:rPr lang="ar-SA" b="1" dirty="0" smtClean="0">
                <a:cs typeface="Lotus" pitchFamily="2" charset="-78"/>
              </a:rPr>
              <a:t>    بررسي عواملي كه شانس يك جامعه را براي عدم توانائي تطابق با يك سانحه افزايش دهد در ارزيابي آسيب پذيري بهداشت محيط به مواردي مثل سيستم آبرساني , دسترسي به آب سالم , بهداشت عمومي, زيرساختارهاي بهداشتي , اسكان مناسب ,وضعيت تغذيه , سطح آگاهي بهداشتي و ... بايد توجه داشت.</a:t>
            </a:r>
            <a:endParaRPr lang="en-US" b="1" dirty="0" smtClean="0">
              <a:cs typeface="Lotus" pitchFamily="2" charset="-78"/>
            </a:endParaRPr>
          </a:p>
        </p:txBody>
      </p:sp>
    </p:spTree>
    <p:extLst>
      <p:ext uri="{BB962C8B-B14F-4D97-AF65-F5344CB8AC3E}">
        <p14:creationId xmlns:p14="http://schemas.microsoft.com/office/powerpoint/2010/main" val="3463833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8213" y="333375"/>
            <a:ext cx="8280400" cy="863600"/>
          </a:xfrm>
        </p:spPr>
        <p:txBody>
          <a:bodyPr>
            <a:normAutofit fontScale="90000"/>
          </a:bodyPr>
          <a:lstStyle/>
          <a:p>
            <a:pPr algn="r" eaLnBrk="1" hangingPunct="1">
              <a:defRPr/>
            </a:pPr>
            <a:r>
              <a:rPr lang="ar-SA" sz="3200" b="1" dirty="0">
                <a:cs typeface="Lotus" pitchFamily="2" charset="-78"/>
              </a:rPr>
              <a:t>بهبود وضعيت موجود با هدف كاهش ميزان آسيب پذيري , انجام اقدامات پيشگيرانه و افزايش آمادگي جامعه شامل :</a:t>
            </a:r>
            <a:endParaRPr lang="en-US" sz="3200" b="1" dirty="0">
              <a:cs typeface="Lotus" pitchFamily="2" charset="-78"/>
            </a:endParaRPr>
          </a:p>
        </p:txBody>
      </p:sp>
      <p:sp>
        <p:nvSpPr>
          <p:cNvPr id="8195" name="Rectangle 3"/>
          <p:cNvSpPr>
            <a:spLocks noGrp="1" noChangeArrowheads="1"/>
          </p:cNvSpPr>
          <p:nvPr>
            <p:ph type="subTitle" idx="1"/>
          </p:nvPr>
        </p:nvSpPr>
        <p:spPr>
          <a:xfrm>
            <a:off x="2063750" y="1268414"/>
            <a:ext cx="7848600" cy="5284787"/>
          </a:xfrm>
        </p:spPr>
        <p:txBody>
          <a:bodyPr>
            <a:normAutofit lnSpcReduction="10000"/>
          </a:bodyPr>
          <a:lstStyle/>
          <a:p>
            <a:pPr marL="296863" indent="-296863" algn="r" rtl="1">
              <a:defRPr/>
            </a:pPr>
            <a:r>
              <a:rPr lang="ar-SA" sz="2000" b="1" dirty="0">
                <a:solidFill>
                  <a:srgbClr val="FF9999"/>
                </a:solidFill>
                <a:cs typeface="Zar" pitchFamily="2" charset="-78"/>
              </a:rPr>
              <a:t>1- </a:t>
            </a:r>
            <a:r>
              <a:rPr lang="ar-SA" sz="2100" b="1" dirty="0">
                <a:solidFill>
                  <a:srgbClr val="FF9999"/>
                </a:solidFill>
                <a:cs typeface="Zar" pitchFamily="2" charset="-78"/>
              </a:rPr>
              <a:t>هماهنگي بين بخشي :</a:t>
            </a:r>
          </a:p>
          <a:p>
            <a:pPr marL="296863" indent="-296863" algn="r" rtl="1">
              <a:buFontTx/>
              <a:buChar char="-"/>
              <a:defRPr/>
            </a:pPr>
            <a:r>
              <a:rPr lang="ar-SA" sz="2100" b="1" dirty="0">
                <a:cs typeface="Zar" pitchFamily="2" charset="-78"/>
              </a:rPr>
              <a:t>هلال احمر (در خصوص اسكان , تغذيه , آموزش )</a:t>
            </a:r>
          </a:p>
          <a:p>
            <a:pPr marL="296863" indent="-296863" algn="r" rtl="1">
              <a:buFontTx/>
              <a:buChar char="-"/>
              <a:defRPr/>
            </a:pPr>
            <a:r>
              <a:rPr lang="ar-SA" sz="2100" b="1" dirty="0">
                <a:cs typeface="Zar" pitchFamily="2" charset="-78"/>
              </a:rPr>
              <a:t>آب و فاضلاب شهري ( آبرساني , كنترل كمي و كيفي , دفع فاضلاب, توزيع آب , كنترل گلوگاهها )</a:t>
            </a:r>
          </a:p>
          <a:p>
            <a:pPr marL="296863" indent="-296863" algn="r" rtl="1">
              <a:buFontTx/>
              <a:buChar char="-"/>
              <a:defRPr/>
            </a:pPr>
            <a:r>
              <a:rPr lang="ar-SA" sz="2100" b="1" dirty="0">
                <a:cs typeface="Zar" pitchFamily="2" charset="-78"/>
              </a:rPr>
              <a:t>آب و فاضلاب روستائي( آبرساني , كنترل كمي و كيفي , دفع فاضلاب, توزيع آب , كنترل گلوگاهها )</a:t>
            </a:r>
          </a:p>
          <a:p>
            <a:pPr marL="296863" indent="-296863" algn="r" rtl="1">
              <a:buFontTx/>
              <a:buChar char="-"/>
              <a:defRPr/>
            </a:pPr>
            <a:r>
              <a:rPr lang="ar-SA" sz="2100" b="1" dirty="0">
                <a:cs typeface="Zar" pitchFamily="2" charset="-78"/>
              </a:rPr>
              <a:t>ستاد حوادث غيرمترقبه و مسئو.لين سياسي (جلب حمايت هاي سياسي,جذب اعتبارات و .....)</a:t>
            </a:r>
          </a:p>
          <a:p>
            <a:pPr marL="296863" indent="-296863" algn="r" rtl="1">
              <a:buFontTx/>
              <a:buChar char="-"/>
              <a:defRPr/>
            </a:pPr>
            <a:r>
              <a:rPr lang="ar-SA" sz="2100" b="1" dirty="0">
                <a:cs typeface="Zar" pitchFamily="2" charset="-78"/>
              </a:rPr>
              <a:t>شهرداري(يكسان كردن ديدگاههاي بهداشتي و بهسازي در زير ساختارهاي شهري ....</a:t>
            </a:r>
          </a:p>
          <a:p>
            <a:pPr marL="296863" indent="-296863" algn="r" rtl="1">
              <a:buFontTx/>
              <a:buChar char="-"/>
              <a:defRPr/>
            </a:pPr>
            <a:r>
              <a:rPr lang="ar-SA" sz="2100" b="1" dirty="0">
                <a:cs typeface="Zar" pitchFamily="2" charset="-78"/>
              </a:rPr>
              <a:t>واحدهاي درون بخشي( استفاده از امكانات ,تجهيزات,نيروي كارشناسي و ...)</a:t>
            </a:r>
          </a:p>
          <a:p>
            <a:pPr marL="296863" indent="-296863" algn="r" rtl="1">
              <a:buFontTx/>
              <a:buChar char="-"/>
              <a:defRPr/>
            </a:pPr>
            <a:r>
              <a:rPr lang="ar-SA" sz="2100" b="1" dirty="0">
                <a:cs typeface="Zar" pitchFamily="2" charset="-78"/>
              </a:rPr>
              <a:t>صدا و سيما ( جلب مشاركت صدا و سيما در خصوص آموزش ها, اطلاع رساني و ...</a:t>
            </a:r>
          </a:p>
          <a:p>
            <a:pPr marL="296863" indent="-296863" algn="r" rtl="1">
              <a:buFontTx/>
              <a:buChar char="-"/>
              <a:defRPr/>
            </a:pPr>
            <a:r>
              <a:rPr lang="ar-SA" sz="2100" b="1" dirty="0">
                <a:cs typeface="Zar" pitchFamily="2" charset="-78"/>
              </a:rPr>
              <a:t>آموزش و پرورش ( انتقال آموزشها به دانش آموزان )</a:t>
            </a:r>
            <a:endParaRPr lang="en-US" sz="2100" b="1" dirty="0">
              <a:cs typeface="Zar" pitchFamily="2" charset="-78"/>
            </a:endParaRPr>
          </a:p>
        </p:txBody>
      </p:sp>
    </p:spTree>
    <p:extLst>
      <p:ext uri="{BB962C8B-B14F-4D97-AF65-F5344CB8AC3E}">
        <p14:creationId xmlns:p14="http://schemas.microsoft.com/office/powerpoint/2010/main" val="68657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defRPr/>
            </a:pPr>
            <a:r>
              <a:rPr lang="ar-SA" smtClean="0"/>
              <a:t>وظايف نيروهاي اجرائي و عملياتي</a:t>
            </a:r>
            <a:endParaRPr lang="en-US" smtClean="0"/>
          </a:p>
        </p:txBody>
      </p:sp>
      <p:sp>
        <p:nvSpPr>
          <p:cNvPr id="13315" name="Rectangle 3"/>
          <p:cNvSpPr>
            <a:spLocks noGrp="1" noChangeArrowheads="1"/>
          </p:cNvSpPr>
          <p:nvPr>
            <p:ph idx="1"/>
          </p:nvPr>
        </p:nvSpPr>
        <p:spPr/>
        <p:txBody>
          <a:bodyPr/>
          <a:lstStyle/>
          <a:p>
            <a:pPr algn="r" rtl="1" eaLnBrk="1" hangingPunct="1">
              <a:defRPr/>
            </a:pPr>
            <a:r>
              <a:rPr lang="ar-SA" dirty="0"/>
              <a:t>- </a:t>
            </a:r>
            <a:r>
              <a:rPr lang="ar-SA" dirty="0">
                <a:cs typeface="A Hamase" panose="00000400000000000000" pitchFamily="2" charset="-78"/>
              </a:rPr>
              <a:t>نظارت بربهداشت سر پناه</a:t>
            </a:r>
            <a:r>
              <a:rPr lang="fa-IR" dirty="0">
                <a:cs typeface="A Hamase" panose="00000400000000000000" pitchFamily="2" charset="-78"/>
              </a:rPr>
              <a:t>(</a:t>
            </a:r>
            <a:r>
              <a:rPr lang="en-US" dirty="0">
                <a:cs typeface="A Hamase" panose="00000400000000000000" pitchFamily="2" charset="-78"/>
              </a:rPr>
              <a:t>S5-3</a:t>
            </a:r>
            <a:r>
              <a:rPr lang="fa-IR" dirty="0">
                <a:cs typeface="A Hamase" panose="00000400000000000000" pitchFamily="2" charset="-78"/>
              </a:rPr>
              <a:t>)</a:t>
            </a:r>
            <a:r>
              <a:rPr lang="ar-SA" dirty="0">
                <a:cs typeface="A Hamase" panose="00000400000000000000" pitchFamily="2" charset="-78"/>
              </a:rPr>
              <a:t>                                               </a:t>
            </a:r>
          </a:p>
          <a:p>
            <a:pPr algn="r" rtl="1" eaLnBrk="1" hangingPunct="1">
              <a:defRPr/>
            </a:pPr>
            <a:r>
              <a:rPr lang="ar-SA" dirty="0">
                <a:cs typeface="A Hamase" panose="00000400000000000000" pitchFamily="2" charset="-78"/>
              </a:rPr>
              <a:t>- نظارت بر بهداشت آب</a:t>
            </a:r>
            <a:r>
              <a:rPr lang="fa-IR" dirty="0">
                <a:cs typeface="A Hamase" panose="00000400000000000000" pitchFamily="2" charset="-78"/>
              </a:rPr>
              <a:t>(</a:t>
            </a:r>
            <a:r>
              <a:rPr lang="en-US" dirty="0">
                <a:cs typeface="A Hamase" panose="00000400000000000000" pitchFamily="2" charset="-78"/>
              </a:rPr>
              <a:t>S5-4</a:t>
            </a:r>
            <a:r>
              <a:rPr lang="fa-IR" dirty="0">
                <a:cs typeface="A Hamase" panose="00000400000000000000" pitchFamily="2" charset="-78"/>
              </a:rPr>
              <a:t>)</a:t>
            </a:r>
            <a:r>
              <a:rPr lang="ar-SA" dirty="0">
                <a:cs typeface="A Hamase" panose="00000400000000000000" pitchFamily="2" charset="-78"/>
              </a:rPr>
              <a:t>                                                   </a:t>
            </a:r>
          </a:p>
          <a:p>
            <a:pPr algn="r" rtl="1" eaLnBrk="1" hangingPunct="1">
              <a:defRPr/>
            </a:pPr>
            <a:r>
              <a:rPr lang="ar-SA" dirty="0">
                <a:cs typeface="A Hamase" panose="00000400000000000000" pitchFamily="2" charset="-78"/>
              </a:rPr>
              <a:t>- نظارت بربهداشت مواد غذايي</a:t>
            </a:r>
            <a:r>
              <a:rPr lang="fa-IR" dirty="0">
                <a:cs typeface="A Hamase" panose="00000400000000000000" pitchFamily="2" charset="-78"/>
              </a:rPr>
              <a:t>(</a:t>
            </a:r>
            <a:r>
              <a:rPr lang="en-US" dirty="0">
                <a:cs typeface="A Hamase" panose="00000400000000000000" pitchFamily="2" charset="-78"/>
              </a:rPr>
              <a:t>S5-5</a:t>
            </a:r>
            <a:r>
              <a:rPr lang="fa-IR" dirty="0">
                <a:cs typeface="A Hamase" panose="00000400000000000000" pitchFamily="2" charset="-78"/>
              </a:rPr>
              <a:t>)</a:t>
            </a:r>
            <a:r>
              <a:rPr lang="ar-SA" dirty="0">
                <a:cs typeface="A Hamase" panose="00000400000000000000" pitchFamily="2" charset="-78"/>
              </a:rPr>
              <a:t>                                          </a:t>
            </a:r>
          </a:p>
          <a:p>
            <a:pPr algn="r" rtl="1" eaLnBrk="1" hangingPunct="1">
              <a:defRPr/>
            </a:pPr>
            <a:r>
              <a:rPr lang="ar-SA" dirty="0">
                <a:cs typeface="A Hamase" panose="00000400000000000000" pitchFamily="2" charset="-78"/>
              </a:rPr>
              <a:t>- سمپاشي ،ضد عفوني و گند زددائي</a:t>
            </a:r>
            <a:r>
              <a:rPr lang="fa-IR" dirty="0">
                <a:cs typeface="A Hamase" panose="00000400000000000000" pitchFamily="2" charset="-78"/>
              </a:rPr>
              <a:t>(</a:t>
            </a:r>
            <a:r>
              <a:rPr lang="en-US" dirty="0">
                <a:cs typeface="A Hamase" panose="00000400000000000000" pitchFamily="2" charset="-78"/>
              </a:rPr>
              <a:t>S5-6</a:t>
            </a:r>
            <a:r>
              <a:rPr lang="fa-IR" dirty="0">
                <a:cs typeface="A Hamase" panose="00000400000000000000" pitchFamily="2" charset="-78"/>
              </a:rPr>
              <a:t>)</a:t>
            </a:r>
            <a:r>
              <a:rPr lang="ar-SA" dirty="0">
                <a:cs typeface="A Hamase" panose="00000400000000000000" pitchFamily="2" charset="-78"/>
              </a:rPr>
              <a:t>                                    </a:t>
            </a:r>
          </a:p>
          <a:p>
            <a:pPr algn="r" rtl="1" eaLnBrk="1" hangingPunct="1">
              <a:defRPr/>
            </a:pPr>
            <a:r>
              <a:rPr lang="ar-SA" dirty="0">
                <a:cs typeface="A Hamase" panose="00000400000000000000" pitchFamily="2" charset="-78"/>
              </a:rPr>
              <a:t>- آموزش مردم</a:t>
            </a:r>
            <a:r>
              <a:rPr lang="fa-IR" dirty="0">
                <a:cs typeface="A Hamase" panose="00000400000000000000" pitchFamily="2" charset="-78"/>
              </a:rPr>
              <a:t>(</a:t>
            </a:r>
            <a:r>
              <a:rPr lang="en-US" dirty="0">
                <a:cs typeface="A Hamase" panose="00000400000000000000" pitchFamily="2" charset="-78"/>
              </a:rPr>
              <a:t>S5-7</a:t>
            </a:r>
            <a:r>
              <a:rPr lang="fa-IR" dirty="0">
                <a:cs typeface="A Hamase" panose="00000400000000000000" pitchFamily="2" charset="-78"/>
              </a:rPr>
              <a:t>)</a:t>
            </a:r>
            <a:r>
              <a:rPr lang="ar-SA" dirty="0">
                <a:cs typeface="A Hamase" panose="00000400000000000000" pitchFamily="2" charset="-78"/>
              </a:rPr>
              <a:t>   </a:t>
            </a:r>
            <a:endParaRPr lang="fa-IR" dirty="0">
              <a:cs typeface="A Hamase" panose="00000400000000000000" pitchFamily="2" charset="-78"/>
            </a:endParaRPr>
          </a:p>
          <a:p>
            <a:pPr algn="r" rtl="1" eaLnBrk="1" hangingPunct="1">
              <a:defRPr/>
            </a:pPr>
            <a:r>
              <a:rPr lang="fa-IR" dirty="0">
                <a:cs typeface="A Hamase" panose="00000400000000000000" pitchFamily="2" charset="-78"/>
              </a:rPr>
              <a:t>نظارت بر مراکز بهداشتی درمانی(</a:t>
            </a:r>
            <a:r>
              <a:rPr lang="en-US" dirty="0">
                <a:cs typeface="A Hamase" panose="00000400000000000000" pitchFamily="2" charset="-78"/>
              </a:rPr>
              <a:t>S5-10</a:t>
            </a:r>
            <a:r>
              <a:rPr lang="fa-IR" dirty="0">
                <a:cs typeface="A Hamase" panose="00000400000000000000" pitchFamily="2" charset="-78"/>
              </a:rPr>
              <a:t>)</a:t>
            </a:r>
            <a:r>
              <a:rPr lang="ar-SA" dirty="0">
                <a:cs typeface="A Hamase" panose="00000400000000000000" pitchFamily="2" charset="-78"/>
              </a:rPr>
              <a:t>                                                           </a:t>
            </a:r>
          </a:p>
          <a:p>
            <a:pPr algn="r" rtl="1" eaLnBrk="1" hangingPunct="1">
              <a:defRPr/>
            </a:pPr>
            <a:r>
              <a:rPr lang="ar-SA" dirty="0">
                <a:cs typeface="A Hamase" panose="00000400000000000000" pitchFamily="2" charset="-78"/>
              </a:rPr>
              <a:t>- نظارت بر دفع صحيح مواد زائد                                        </a:t>
            </a:r>
            <a:endParaRPr lang="en-US" dirty="0">
              <a:cs typeface="A Hamase" panose="00000400000000000000" pitchFamily="2" charset="-78"/>
            </a:endParaRPr>
          </a:p>
        </p:txBody>
      </p:sp>
    </p:spTree>
    <p:extLst>
      <p:ext uri="{BB962C8B-B14F-4D97-AF65-F5344CB8AC3E}">
        <p14:creationId xmlns:p14="http://schemas.microsoft.com/office/powerpoint/2010/main" val="2738730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dirty="0" err="1" smtClean="0"/>
              <a:t>کارکردهای</a:t>
            </a:r>
            <a:r>
              <a:rPr lang="fa-IR" dirty="0" smtClean="0"/>
              <a:t> تخصصی </a:t>
            </a:r>
            <a:r>
              <a:rPr lang="en-US" dirty="0" smtClean="0"/>
              <a:t>EOP</a:t>
            </a:r>
            <a:endParaRPr lang="en-US" dirty="0"/>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19450" y="1905000"/>
            <a:ext cx="5753100" cy="4114800"/>
          </a:xfrm>
        </p:spPr>
      </p:pic>
    </p:spTree>
    <p:extLst>
      <p:ext uri="{BB962C8B-B14F-4D97-AF65-F5344CB8AC3E}">
        <p14:creationId xmlns:p14="http://schemas.microsoft.com/office/powerpoint/2010/main" val="561328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1"/>
            <a:ext cx="8229600" cy="1120775"/>
          </a:xfrm>
        </p:spPr>
        <p:txBody>
          <a:bodyPr>
            <a:normAutofit fontScale="90000"/>
          </a:bodyPr>
          <a:lstStyle/>
          <a:p>
            <a:pPr algn="ctr" rtl="1">
              <a:defRPr/>
            </a:pPr>
            <a:r>
              <a:rPr lang="fa-IR" sz="3600" dirty="0"/>
              <a:t>فرم ارزیابی سریع بهداشت محیط و دستورالعمل نحوه تکمیل آن(</a:t>
            </a:r>
            <a:r>
              <a:rPr lang="en-US" sz="3600" dirty="0"/>
              <a:t>S5-1</a:t>
            </a:r>
            <a:r>
              <a:rPr lang="fa-IR" sz="3600" dirty="0"/>
              <a:t>)</a:t>
            </a:r>
            <a:endParaRPr lang="en-US" sz="3600" dirty="0"/>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70087"/>
            <a:ext cx="3186113" cy="4887913"/>
          </a:xfrm>
        </p:spPr>
      </p:pic>
      <p:pic>
        <p:nvPicPr>
          <p:cNvPr id="399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5759" y="1950893"/>
            <a:ext cx="31623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7705" y="1950893"/>
            <a:ext cx="31321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07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833438"/>
          </a:xfrm>
        </p:spPr>
        <p:txBody>
          <a:bodyPr>
            <a:normAutofit fontScale="90000"/>
          </a:bodyPr>
          <a:lstStyle/>
          <a:p>
            <a:pPr algn="ctr" rtl="1">
              <a:defRPr/>
            </a:pPr>
            <a:r>
              <a:rPr lang="fa-IR" sz="3200" dirty="0">
                <a:cs typeface="A Hamase" panose="00000400000000000000" pitchFamily="2" charset="-78"/>
              </a:rPr>
              <a:t>فرم گزارش روزانه فعالیت های بهداشت محیط و دستورالعمل نحوه تکمیل فرم(</a:t>
            </a:r>
            <a:r>
              <a:rPr lang="en-US" sz="3200" dirty="0">
                <a:cs typeface="A Hamase" panose="00000400000000000000" pitchFamily="2" charset="-78"/>
              </a:rPr>
              <a:t>S5-2</a:t>
            </a:r>
            <a:r>
              <a:rPr lang="fa-IR" sz="3200" dirty="0">
                <a:cs typeface="A Hamase" panose="00000400000000000000" pitchFamily="2" charset="-78"/>
              </a:rPr>
              <a:t>)</a:t>
            </a:r>
            <a:endParaRPr lang="en-US" sz="3200" dirty="0">
              <a:cs typeface="A Hamase" panose="00000400000000000000" pitchFamily="2" charset="-78"/>
            </a:endParaRPr>
          </a:p>
        </p:txBody>
      </p:sp>
      <p:pic>
        <p:nvPicPr>
          <p:cNvPr id="419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35413" y="1341439"/>
            <a:ext cx="4464050" cy="5227637"/>
          </a:xfrm>
        </p:spPr>
      </p:pic>
    </p:spTree>
    <p:extLst>
      <p:ext uri="{BB962C8B-B14F-4D97-AF65-F5344CB8AC3E}">
        <p14:creationId xmlns:p14="http://schemas.microsoft.com/office/powerpoint/2010/main" val="174559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رئوس کلی مطالب</a:t>
            </a:r>
            <a:endParaRPr lang="en-US" dirty="0"/>
          </a:p>
        </p:txBody>
      </p:sp>
      <p:sp>
        <p:nvSpPr>
          <p:cNvPr id="3" name="Content Placeholder 2"/>
          <p:cNvSpPr>
            <a:spLocks noGrp="1"/>
          </p:cNvSpPr>
          <p:nvPr>
            <p:ph idx="1"/>
          </p:nvPr>
        </p:nvSpPr>
        <p:spPr/>
        <p:txBody>
          <a:bodyPr/>
          <a:lstStyle/>
          <a:p>
            <a:pPr algn="r" rtl="1"/>
            <a:r>
              <a:rPr lang="fa-IR" dirty="0" smtClean="0"/>
              <a:t>بهداشت فردی</a:t>
            </a:r>
          </a:p>
          <a:p>
            <a:pPr algn="r" rtl="1"/>
            <a:r>
              <a:rPr lang="fa-IR" dirty="0"/>
              <a:t>بهداشت آب و فاضلاب(مصرف- پساب</a:t>
            </a:r>
            <a:r>
              <a:rPr lang="fa-IR" dirty="0" smtClean="0"/>
              <a:t>)</a:t>
            </a:r>
          </a:p>
          <a:p>
            <a:pPr algn="r" rtl="1"/>
            <a:r>
              <a:rPr lang="fa-IR" dirty="0" smtClean="0"/>
              <a:t>بهداشت مواد غذایی(مصرف- </a:t>
            </a:r>
            <a:r>
              <a:rPr lang="fa-IR" dirty="0" err="1" smtClean="0"/>
              <a:t>پسماند</a:t>
            </a:r>
            <a:r>
              <a:rPr lang="fa-IR" dirty="0" smtClean="0"/>
              <a:t>)</a:t>
            </a:r>
          </a:p>
          <a:p>
            <a:pPr algn="r" rtl="1"/>
            <a:r>
              <a:rPr lang="fa-IR" dirty="0" smtClean="0"/>
              <a:t>کنترل حشرات، جوندگان و ناقلین</a:t>
            </a:r>
          </a:p>
          <a:p>
            <a:pPr algn="r" rtl="1"/>
            <a:r>
              <a:rPr lang="fa-IR" dirty="0" err="1" smtClean="0"/>
              <a:t>زائرین</a:t>
            </a:r>
            <a:r>
              <a:rPr lang="fa-IR" dirty="0" smtClean="0"/>
              <a:t> ورودی و خروجی(آب و غذای همراه)</a:t>
            </a:r>
          </a:p>
          <a:p>
            <a:pPr algn="r" rtl="1"/>
            <a:r>
              <a:rPr lang="fa-IR" dirty="0" smtClean="0"/>
              <a:t>کارکنان موکب ها</a:t>
            </a:r>
            <a:endParaRPr lang="en-US" dirty="0"/>
          </a:p>
        </p:txBody>
      </p:sp>
    </p:spTree>
    <p:extLst>
      <p:ext uri="{BB962C8B-B14F-4D97-AF65-F5344CB8AC3E}">
        <p14:creationId xmlns:p14="http://schemas.microsoft.com/office/powerpoint/2010/main" val="262155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5075" y="939800"/>
            <a:ext cx="7615238" cy="736600"/>
          </a:xfrm>
        </p:spPr>
        <p:txBody>
          <a:bodyPr>
            <a:normAutofit fontScale="90000"/>
          </a:bodyPr>
          <a:lstStyle/>
          <a:p>
            <a:pPr algn="ctr" eaLnBrk="1" hangingPunct="1">
              <a:defRPr/>
            </a:pPr>
            <a:r>
              <a:rPr lang="ar-SA" sz="2400" b="1" dirty="0">
                <a:solidFill>
                  <a:srgbClr val="586147"/>
                </a:solidFill>
                <a:cs typeface="Zar" pitchFamily="2" charset="-78"/>
              </a:rPr>
              <a:t/>
            </a:r>
            <a:br>
              <a:rPr lang="ar-SA" sz="2400" b="1" dirty="0">
                <a:solidFill>
                  <a:srgbClr val="586147"/>
                </a:solidFill>
                <a:cs typeface="Zar" pitchFamily="2" charset="-78"/>
              </a:rPr>
            </a:br>
            <a:r>
              <a:rPr lang="ar-SA" sz="2400" b="1" dirty="0">
                <a:solidFill>
                  <a:srgbClr val="FF9999"/>
                </a:solidFill>
                <a:cs typeface="Zar" pitchFamily="2" charset="-78"/>
              </a:rPr>
              <a:t>خدمات اجرائي بهداشت محيط</a:t>
            </a:r>
            <a:r>
              <a:rPr lang="ar-SA" sz="2400" b="1" dirty="0">
                <a:solidFill>
                  <a:srgbClr val="586147"/>
                </a:solidFill>
                <a:cs typeface="Zar" pitchFamily="2" charset="-78"/>
              </a:rPr>
              <a:t/>
            </a:r>
            <a:br>
              <a:rPr lang="ar-SA" sz="2400" b="1" dirty="0">
                <a:solidFill>
                  <a:srgbClr val="586147"/>
                </a:solidFill>
                <a:cs typeface="Zar" pitchFamily="2" charset="-78"/>
              </a:rPr>
            </a:br>
            <a:endParaRPr lang="en-US" sz="2400" b="1" dirty="0">
              <a:solidFill>
                <a:srgbClr val="586147"/>
              </a:solidFill>
              <a:cs typeface="Zar" pitchFamily="2" charset="-78"/>
            </a:endParaRPr>
          </a:p>
        </p:txBody>
      </p:sp>
      <p:sp>
        <p:nvSpPr>
          <p:cNvPr id="22531" name="Rectangle 3"/>
          <p:cNvSpPr>
            <a:spLocks noGrp="1" noChangeArrowheads="1"/>
          </p:cNvSpPr>
          <p:nvPr>
            <p:ph idx="1"/>
          </p:nvPr>
        </p:nvSpPr>
        <p:spPr>
          <a:xfrm>
            <a:off x="1524000" y="2214564"/>
            <a:ext cx="8534400" cy="4262437"/>
          </a:xfrm>
        </p:spPr>
        <p:txBody>
          <a:bodyPr>
            <a:normAutofit lnSpcReduction="10000"/>
          </a:bodyPr>
          <a:lstStyle/>
          <a:p>
            <a:pPr algn="r" rtl="1" eaLnBrk="1" hangingPunct="1">
              <a:buFontTx/>
              <a:buNone/>
              <a:defRPr/>
            </a:pPr>
            <a:r>
              <a:rPr lang="ar-SA" b="1" dirty="0" smtClean="0">
                <a:cs typeface="Lotus" pitchFamily="2" charset="-78"/>
              </a:rPr>
              <a:t>1) </a:t>
            </a:r>
            <a:r>
              <a:rPr lang="ar-SA" b="1" dirty="0">
                <a:cs typeface="Lotus" pitchFamily="2" charset="-78"/>
              </a:rPr>
              <a:t>كنترل كمي و كيفي آب آشاميدني</a:t>
            </a:r>
            <a:r>
              <a:rPr lang="fa-IR" b="1" dirty="0">
                <a:cs typeface="Lotus" pitchFamily="2" charset="-78"/>
              </a:rPr>
              <a:t> (</a:t>
            </a:r>
            <a:r>
              <a:rPr lang="en-US" b="1" dirty="0">
                <a:cs typeface="Lotus" pitchFamily="2" charset="-78"/>
              </a:rPr>
              <a:t>S5-4</a:t>
            </a:r>
            <a:r>
              <a:rPr lang="fa-IR" b="1" dirty="0">
                <a:cs typeface="Lotus" pitchFamily="2" charset="-78"/>
              </a:rPr>
              <a:t>)</a:t>
            </a:r>
            <a:r>
              <a:rPr lang="ar-SA" b="1" dirty="0">
                <a:cs typeface="Lotus" pitchFamily="2" charset="-78"/>
              </a:rPr>
              <a:t> : </a:t>
            </a:r>
          </a:p>
          <a:p>
            <a:pPr algn="r" rtl="1" eaLnBrk="1" hangingPunct="1">
              <a:buFontTx/>
              <a:buChar char="-"/>
              <a:defRPr/>
            </a:pPr>
            <a:r>
              <a:rPr lang="ar-SA" sz="2400" b="1" dirty="0">
                <a:cs typeface="Lotus" pitchFamily="2" charset="-78"/>
              </a:rPr>
              <a:t>كمك به انتخاب محل مناسب تامين آب</a:t>
            </a:r>
          </a:p>
          <a:p>
            <a:pPr algn="r" rtl="1" eaLnBrk="1" hangingPunct="1">
              <a:buFontTx/>
              <a:buChar char="-"/>
              <a:defRPr/>
            </a:pPr>
            <a:r>
              <a:rPr lang="ar-SA" sz="2400" b="1" dirty="0">
                <a:cs typeface="Lotus" pitchFamily="2" charset="-78"/>
              </a:rPr>
              <a:t>كنترل تانكرهاي ثابت و سيار آب</a:t>
            </a:r>
          </a:p>
          <a:p>
            <a:pPr algn="r" rtl="1" eaLnBrk="1" hangingPunct="1">
              <a:buFontTx/>
              <a:buChar char="-"/>
              <a:defRPr/>
            </a:pPr>
            <a:r>
              <a:rPr lang="ar-SA" sz="2400" b="1" dirty="0">
                <a:cs typeface="Lotus" pitchFamily="2" charset="-78"/>
              </a:rPr>
              <a:t>كنترل آبهاي بطري شده</a:t>
            </a:r>
          </a:p>
          <a:p>
            <a:pPr algn="r" rtl="1" eaLnBrk="1" hangingPunct="1">
              <a:buFontTx/>
              <a:buChar char="-"/>
              <a:defRPr/>
            </a:pPr>
            <a:r>
              <a:rPr lang="ar-SA" sz="2400" b="1" dirty="0">
                <a:cs typeface="Lotus" pitchFamily="2" charset="-78"/>
              </a:rPr>
              <a:t>كنترل شبكه آبرساني موجود</a:t>
            </a:r>
          </a:p>
          <a:p>
            <a:pPr algn="r" rtl="1" eaLnBrk="1" hangingPunct="1">
              <a:buFontTx/>
              <a:buChar char="-"/>
              <a:defRPr/>
            </a:pPr>
            <a:r>
              <a:rPr lang="ar-SA" sz="2400" b="1" dirty="0">
                <a:cs typeface="Lotus" pitchFamily="2" charset="-78"/>
              </a:rPr>
              <a:t>كمك به انتخاب محل مناسب شيرهاي برداشت</a:t>
            </a:r>
          </a:p>
          <a:p>
            <a:pPr algn="r" rtl="1" eaLnBrk="1" hangingPunct="1">
              <a:buFontTx/>
              <a:buChar char="-"/>
              <a:defRPr/>
            </a:pPr>
            <a:r>
              <a:rPr lang="ar-SA" sz="2400" b="1" dirty="0">
                <a:cs typeface="Lotus" pitchFamily="2" charset="-78"/>
              </a:rPr>
              <a:t>كمك به انتخاب محل نصب ظرفشوئي و شستشوي البسه</a:t>
            </a:r>
          </a:p>
          <a:p>
            <a:pPr algn="r" rtl="1" eaLnBrk="1" hangingPunct="1">
              <a:buFontTx/>
              <a:buChar char="-"/>
              <a:defRPr/>
            </a:pPr>
            <a:r>
              <a:rPr lang="ar-SA" sz="2400" b="1" dirty="0">
                <a:cs typeface="Lotus" pitchFamily="2" charset="-78"/>
              </a:rPr>
              <a:t>كمك به كلرزني منابع ثابت و سيار</a:t>
            </a:r>
          </a:p>
          <a:p>
            <a:pPr algn="r" rtl="1" eaLnBrk="1" hangingPunct="1">
              <a:buFontTx/>
              <a:buChar char="-"/>
              <a:defRPr/>
            </a:pPr>
            <a:r>
              <a:rPr lang="ar-SA" sz="2400" b="1" dirty="0">
                <a:cs typeface="Lotus" pitchFamily="2" charset="-78"/>
              </a:rPr>
              <a:t>ايجاد ايستگاههاي كنترل در گلوگاههاي ورودي آب تانكرها</a:t>
            </a:r>
            <a:endParaRPr lang="en-US" b="1" dirty="0" smtClean="0">
              <a:cs typeface="Lotus" pitchFamily="2" charset="-78"/>
            </a:endParaRPr>
          </a:p>
        </p:txBody>
      </p:sp>
    </p:spTree>
    <p:extLst>
      <p:ext uri="{BB962C8B-B14F-4D97-AF65-F5344CB8AC3E}">
        <p14:creationId xmlns:p14="http://schemas.microsoft.com/office/powerpoint/2010/main" val="424520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5075" y="939800"/>
            <a:ext cx="7615238" cy="736600"/>
          </a:xfrm>
        </p:spPr>
        <p:txBody>
          <a:bodyPr>
            <a:normAutofit fontScale="90000"/>
          </a:bodyPr>
          <a:lstStyle/>
          <a:p>
            <a:pPr algn="r" eaLnBrk="1" hangingPunct="1">
              <a:defRPr/>
            </a:pPr>
            <a:r>
              <a:rPr lang="ar-SA" sz="2400" b="1">
                <a:solidFill>
                  <a:srgbClr val="586147"/>
                </a:solidFill>
                <a:cs typeface="Zar" pitchFamily="2" charset="-78"/>
              </a:rPr>
              <a:t/>
            </a:r>
            <a:br>
              <a:rPr lang="ar-SA" sz="2400" b="1">
                <a:solidFill>
                  <a:srgbClr val="586147"/>
                </a:solidFill>
                <a:cs typeface="Zar" pitchFamily="2" charset="-78"/>
              </a:rPr>
            </a:br>
            <a:r>
              <a:rPr lang="ar-SA" sz="2400" b="1">
                <a:solidFill>
                  <a:srgbClr val="586147"/>
                </a:solidFill>
                <a:cs typeface="Zar" pitchFamily="2" charset="-78"/>
              </a:rPr>
              <a:t> </a:t>
            </a:r>
            <a:r>
              <a:rPr lang="en-US" sz="2400" b="1">
                <a:solidFill>
                  <a:srgbClr val="FF9999"/>
                </a:solidFill>
                <a:latin typeface="Arial"/>
                <a:cs typeface="Zar" pitchFamily="2" charset="-78"/>
              </a:rPr>
              <a:t>…</a:t>
            </a:r>
            <a:r>
              <a:rPr lang="ar-SA" sz="2400" b="1">
                <a:solidFill>
                  <a:srgbClr val="FF9999"/>
                </a:solidFill>
                <a:cs typeface="Zar" pitchFamily="2" charset="-78"/>
              </a:rPr>
              <a:t>خدمات اجرائي بهداشت محيط :</a:t>
            </a:r>
            <a:endParaRPr lang="en-US" sz="2400" b="1">
              <a:solidFill>
                <a:srgbClr val="FF9999"/>
              </a:solidFill>
              <a:cs typeface="Zar" pitchFamily="2" charset="-78"/>
            </a:endParaRPr>
          </a:p>
        </p:txBody>
      </p:sp>
      <p:sp>
        <p:nvSpPr>
          <p:cNvPr id="23555" name="Rectangle 3"/>
          <p:cNvSpPr>
            <a:spLocks noGrp="1" noChangeArrowheads="1"/>
          </p:cNvSpPr>
          <p:nvPr>
            <p:ph idx="1"/>
          </p:nvPr>
        </p:nvSpPr>
        <p:spPr>
          <a:xfrm>
            <a:off x="2109933" y="1998519"/>
            <a:ext cx="7800975" cy="3935414"/>
          </a:xfrm>
        </p:spPr>
        <p:txBody>
          <a:bodyPr>
            <a:normAutofit/>
          </a:bodyPr>
          <a:lstStyle/>
          <a:p>
            <a:pPr algn="r" rtl="1">
              <a:buFontTx/>
              <a:buNone/>
              <a:defRPr/>
            </a:pPr>
            <a:r>
              <a:rPr lang="ar-SA" b="1" dirty="0" smtClean="0">
                <a:cs typeface="Lotus" pitchFamily="2" charset="-78"/>
              </a:rPr>
              <a:t>2) </a:t>
            </a:r>
            <a:r>
              <a:rPr lang="ar-SA" b="1" dirty="0">
                <a:cs typeface="Lotus" pitchFamily="2" charset="-78"/>
              </a:rPr>
              <a:t>كنترل كيفي مواد غذائي</a:t>
            </a:r>
            <a:r>
              <a:rPr lang="fa-IR" b="1" dirty="0">
                <a:cs typeface="Lotus" pitchFamily="2" charset="-78"/>
              </a:rPr>
              <a:t>(</a:t>
            </a:r>
            <a:r>
              <a:rPr lang="en-US" b="1" dirty="0">
                <a:cs typeface="Lotus" pitchFamily="2" charset="-78"/>
              </a:rPr>
              <a:t>S5-5</a:t>
            </a:r>
            <a:r>
              <a:rPr lang="fa-IR" b="1" dirty="0">
                <a:cs typeface="Lotus" pitchFamily="2" charset="-78"/>
              </a:rPr>
              <a:t>)</a:t>
            </a:r>
            <a:r>
              <a:rPr lang="ar-SA" b="1" dirty="0">
                <a:cs typeface="Lotus" pitchFamily="2" charset="-78"/>
              </a:rPr>
              <a:t> : </a:t>
            </a:r>
          </a:p>
          <a:p>
            <a:pPr algn="r" rtl="1">
              <a:buFontTx/>
              <a:buChar char="-"/>
              <a:defRPr/>
            </a:pPr>
            <a:r>
              <a:rPr lang="ar-SA" b="1" dirty="0">
                <a:cs typeface="Lotus" pitchFamily="2" charset="-78"/>
              </a:rPr>
              <a:t>كنترل بسته هاي غذائي اهدا شده</a:t>
            </a:r>
          </a:p>
          <a:p>
            <a:pPr algn="r" rtl="1">
              <a:buFontTx/>
              <a:buChar char="-"/>
              <a:defRPr/>
            </a:pPr>
            <a:r>
              <a:rPr lang="ar-SA" b="1" dirty="0">
                <a:cs typeface="Lotus" pitchFamily="2" charset="-78"/>
              </a:rPr>
              <a:t>كنترل كنسروهاي غذائي</a:t>
            </a:r>
          </a:p>
          <a:p>
            <a:pPr algn="r" rtl="1">
              <a:buFontTx/>
              <a:buChar char="-"/>
              <a:defRPr/>
            </a:pPr>
            <a:r>
              <a:rPr lang="ar-SA" b="1" dirty="0">
                <a:cs typeface="Lotus" pitchFamily="2" charset="-78"/>
              </a:rPr>
              <a:t>كنترل مراكز طبخ و عرضه مواد غذائي</a:t>
            </a:r>
          </a:p>
          <a:p>
            <a:pPr algn="r" rtl="1">
              <a:buFontTx/>
              <a:buChar char="-"/>
              <a:defRPr/>
            </a:pPr>
            <a:r>
              <a:rPr lang="ar-SA" b="1" dirty="0">
                <a:cs typeface="Lotus" pitchFamily="2" charset="-78"/>
              </a:rPr>
              <a:t>كنترل زنجيره هاي حمل و نقل مواد غذائي</a:t>
            </a:r>
          </a:p>
          <a:p>
            <a:pPr algn="r" rtl="1">
              <a:buFontTx/>
              <a:buChar char="-"/>
              <a:defRPr/>
            </a:pPr>
            <a:r>
              <a:rPr lang="ar-SA" b="1" dirty="0">
                <a:cs typeface="Lotus" pitchFamily="2" charset="-78"/>
              </a:rPr>
              <a:t>جلوگيري از عرضه مواد غذائي غير قابل مصرف</a:t>
            </a:r>
          </a:p>
          <a:p>
            <a:pPr algn="r" rtl="1" eaLnBrk="1" hangingPunct="1">
              <a:buFontTx/>
              <a:buChar char="-"/>
              <a:defRPr/>
            </a:pPr>
            <a:r>
              <a:rPr lang="ar-SA" sz="2400" b="1" dirty="0">
                <a:cs typeface="Lotus" pitchFamily="2" charset="-78"/>
              </a:rPr>
              <a:t>كنترل بهداشتي ظروف و ابزار توزيع مواد غذائي</a:t>
            </a:r>
          </a:p>
        </p:txBody>
      </p:sp>
    </p:spTree>
    <p:extLst>
      <p:ext uri="{BB962C8B-B14F-4D97-AF65-F5344CB8AC3E}">
        <p14:creationId xmlns:p14="http://schemas.microsoft.com/office/powerpoint/2010/main" val="3117556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86025" y="933450"/>
            <a:ext cx="7615238" cy="736600"/>
          </a:xfrm>
        </p:spPr>
        <p:txBody>
          <a:bodyPr>
            <a:normAutofit fontScale="90000"/>
          </a:bodyPr>
          <a:lstStyle/>
          <a:p>
            <a:pPr algn="r" eaLnBrk="1" hangingPunct="1">
              <a:defRPr/>
            </a:pPr>
            <a:r>
              <a:rPr lang="ar-SA" sz="2400" b="1">
                <a:solidFill>
                  <a:srgbClr val="586147"/>
                </a:solidFill>
                <a:cs typeface="Zar" pitchFamily="2" charset="-78"/>
              </a:rPr>
              <a:t/>
            </a:r>
            <a:br>
              <a:rPr lang="ar-SA" sz="2400" b="1">
                <a:solidFill>
                  <a:srgbClr val="586147"/>
                </a:solidFill>
                <a:cs typeface="Zar" pitchFamily="2" charset="-78"/>
              </a:rPr>
            </a:br>
            <a:r>
              <a:rPr lang="ar-SA" sz="2400" b="1">
                <a:solidFill>
                  <a:srgbClr val="586147"/>
                </a:solidFill>
                <a:cs typeface="Zar" pitchFamily="2" charset="-78"/>
              </a:rPr>
              <a:t> </a:t>
            </a:r>
            <a:br>
              <a:rPr lang="ar-SA" sz="2400" b="1">
                <a:solidFill>
                  <a:srgbClr val="586147"/>
                </a:solidFill>
                <a:cs typeface="Zar" pitchFamily="2" charset="-78"/>
              </a:rPr>
            </a:br>
            <a:endParaRPr lang="en-US" sz="2400" b="1">
              <a:solidFill>
                <a:srgbClr val="586147"/>
              </a:solidFill>
              <a:cs typeface="Zar" pitchFamily="2" charset="-78"/>
            </a:endParaRPr>
          </a:p>
        </p:txBody>
      </p:sp>
      <p:sp>
        <p:nvSpPr>
          <p:cNvPr id="24579" name="Rectangle 3"/>
          <p:cNvSpPr>
            <a:spLocks noGrp="1" noChangeArrowheads="1"/>
          </p:cNvSpPr>
          <p:nvPr>
            <p:ph idx="1"/>
          </p:nvPr>
        </p:nvSpPr>
        <p:spPr>
          <a:xfrm>
            <a:off x="1524000" y="2214564"/>
            <a:ext cx="8610600" cy="4262437"/>
          </a:xfrm>
        </p:spPr>
        <p:txBody>
          <a:bodyPr/>
          <a:lstStyle/>
          <a:p>
            <a:pPr algn="r" rtl="1" eaLnBrk="1" hangingPunct="1">
              <a:buFontTx/>
              <a:buNone/>
              <a:defRPr/>
            </a:pPr>
            <a:r>
              <a:rPr lang="ar-SA" b="1" dirty="0" smtClean="0">
                <a:cs typeface="Lotus" pitchFamily="2" charset="-78"/>
              </a:rPr>
              <a:t>3) </a:t>
            </a:r>
            <a:r>
              <a:rPr lang="ar-SA" b="1" dirty="0">
                <a:cs typeface="Lotus" pitchFamily="2" charset="-78"/>
              </a:rPr>
              <a:t>نظارت بر بهداشت محيط اردوگاه</a:t>
            </a:r>
            <a:r>
              <a:rPr lang="fa-IR" b="1" dirty="0">
                <a:cs typeface="Lotus" pitchFamily="2" charset="-78"/>
              </a:rPr>
              <a:t>(</a:t>
            </a:r>
            <a:r>
              <a:rPr lang="en-US" b="1" dirty="0">
                <a:cs typeface="Lotus" pitchFamily="2" charset="-78"/>
              </a:rPr>
              <a:t>S5-3</a:t>
            </a:r>
            <a:r>
              <a:rPr lang="fa-IR" b="1" dirty="0">
                <a:cs typeface="Lotus" pitchFamily="2" charset="-78"/>
              </a:rPr>
              <a:t>)</a:t>
            </a:r>
            <a:r>
              <a:rPr lang="ar-SA" b="1" dirty="0">
                <a:cs typeface="Lotus" pitchFamily="2" charset="-78"/>
              </a:rPr>
              <a:t>: </a:t>
            </a:r>
          </a:p>
          <a:p>
            <a:pPr algn="r" rtl="1" eaLnBrk="1" hangingPunct="1">
              <a:buFontTx/>
              <a:buChar char="-"/>
              <a:defRPr/>
            </a:pPr>
            <a:r>
              <a:rPr lang="ar-SA" sz="2400" b="1" dirty="0">
                <a:cs typeface="Lotus" pitchFamily="2" charset="-78"/>
              </a:rPr>
              <a:t>كمك به انتخاب محل مناسب براي احداث اردوگاه</a:t>
            </a:r>
          </a:p>
          <a:p>
            <a:pPr algn="r" rtl="1" eaLnBrk="1" hangingPunct="1">
              <a:buFontTx/>
              <a:buChar char="-"/>
              <a:defRPr/>
            </a:pPr>
            <a:r>
              <a:rPr lang="ar-SA" sz="2400" b="1" dirty="0">
                <a:cs typeface="Lotus" pitchFamily="2" charset="-78"/>
              </a:rPr>
              <a:t>اعمال ضوابط بهداشت محيط در احداث اردوگاه و سرپناه</a:t>
            </a:r>
          </a:p>
          <a:p>
            <a:pPr algn="r" rtl="1" eaLnBrk="1" hangingPunct="1">
              <a:buFontTx/>
              <a:buNone/>
              <a:defRPr/>
            </a:pPr>
            <a:endParaRPr lang="ar-SA" sz="2400" b="1" dirty="0">
              <a:cs typeface="Lotus" pitchFamily="2" charset="-78"/>
            </a:endParaRPr>
          </a:p>
          <a:p>
            <a:pPr algn="r" rtl="1" eaLnBrk="1" hangingPunct="1">
              <a:buFontTx/>
              <a:buNone/>
              <a:defRPr/>
            </a:pPr>
            <a:r>
              <a:rPr lang="ar-SA" b="1" dirty="0" smtClean="0">
                <a:cs typeface="Lotus" pitchFamily="2" charset="-78"/>
              </a:rPr>
              <a:t> 4 ) </a:t>
            </a:r>
            <a:r>
              <a:rPr lang="ar-SA" b="1" dirty="0">
                <a:cs typeface="Lotus" pitchFamily="2" charset="-78"/>
              </a:rPr>
              <a:t>نظارت بر دفع صحيح زباله:</a:t>
            </a:r>
            <a:endParaRPr lang="ar-SA" b="1" dirty="0" smtClean="0">
              <a:cs typeface="Lotus" pitchFamily="2" charset="-78"/>
            </a:endParaRPr>
          </a:p>
          <a:p>
            <a:pPr algn="r" rtl="1" eaLnBrk="1" hangingPunct="1">
              <a:buFontTx/>
              <a:buChar char="-"/>
              <a:defRPr/>
            </a:pPr>
            <a:r>
              <a:rPr lang="ar-SA" sz="2400" b="1" dirty="0">
                <a:cs typeface="Lotus" pitchFamily="2" charset="-78"/>
              </a:rPr>
              <a:t>كمك به انتخاب محل استقرار سطل هاي زباله</a:t>
            </a:r>
          </a:p>
          <a:p>
            <a:pPr algn="r" rtl="1" eaLnBrk="1" hangingPunct="1">
              <a:buFontTx/>
              <a:buChar char="-"/>
              <a:defRPr/>
            </a:pPr>
            <a:r>
              <a:rPr lang="ar-SA" sz="2400" b="1" dirty="0">
                <a:cs typeface="Lotus" pitchFamily="2" charset="-78"/>
              </a:rPr>
              <a:t>كمك به انتخاب محل دفن زباله</a:t>
            </a:r>
          </a:p>
          <a:p>
            <a:pPr algn="r" rtl="1" eaLnBrk="1" hangingPunct="1">
              <a:buFontTx/>
              <a:buChar char="-"/>
              <a:defRPr/>
            </a:pPr>
            <a:r>
              <a:rPr lang="ar-SA" sz="2400" b="1" dirty="0">
                <a:cs typeface="Lotus" pitchFamily="2" charset="-78"/>
              </a:rPr>
              <a:t>نظارت بر جمع آوري صحيح زباله</a:t>
            </a:r>
          </a:p>
          <a:p>
            <a:pPr algn="r" rtl="1" eaLnBrk="1" hangingPunct="1">
              <a:buFontTx/>
              <a:buChar char="-"/>
              <a:defRPr/>
            </a:pPr>
            <a:r>
              <a:rPr lang="ar-SA" sz="2400" b="1" dirty="0">
                <a:cs typeface="Lotus" pitchFamily="2" charset="-78"/>
              </a:rPr>
              <a:t>نظارت بر حمل و دفع بهداشتي زباله </a:t>
            </a:r>
            <a:endParaRPr lang="en-US" b="1" dirty="0" smtClean="0">
              <a:cs typeface="Lotus" pitchFamily="2" charset="-78"/>
            </a:endParaRPr>
          </a:p>
        </p:txBody>
      </p:sp>
      <p:sp>
        <p:nvSpPr>
          <p:cNvPr id="24580" name="Rectangle 4"/>
          <p:cNvSpPr>
            <a:spLocks noChangeArrowheads="1"/>
          </p:cNvSpPr>
          <p:nvPr/>
        </p:nvSpPr>
        <p:spPr bwMode="auto">
          <a:xfrm>
            <a:off x="4151313" y="1196975"/>
            <a:ext cx="5821362" cy="457200"/>
          </a:xfrm>
          <a:prstGeom prst="rect">
            <a:avLst/>
          </a:prstGeom>
          <a:noFill/>
          <a:ln w="9525">
            <a:noFill/>
            <a:miter lim="800000"/>
            <a:headEnd/>
            <a:tailEnd/>
          </a:ln>
          <a:effectLst/>
        </p:spPr>
        <p:txBody>
          <a:bodyPr>
            <a:spAutoFit/>
          </a:bodyPr>
          <a:lstStyle/>
          <a:p>
            <a:pPr algn="r" rtl="1" eaLnBrk="1" hangingPunct="1">
              <a:defRPr/>
            </a:pPr>
            <a:r>
              <a:rPr lang="en-US" b="1">
                <a:solidFill>
                  <a:srgbClr val="FF9999"/>
                </a:solidFill>
                <a:effectLst>
                  <a:outerShdw blurRad="38100" dist="38100" dir="2700000" algn="tl">
                    <a:srgbClr val="000000"/>
                  </a:outerShdw>
                </a:effectLst>
                <a:latin typeface="Arial"/>
                <a:cs typeface="Arial" charset="0"/>
              </a:rPr>
              <a:t>…</a:t>
            </a:r>
            <a:r>
              <a:rPr lang="ar-SA" sz="2400" b="1">
                <a:solidFill>
                  <a:srgbClr val="FF9999"/>
                </a:solidFill>
                <a:effectLst>
                  <a:outerShdw blurRad="38100" dist="38100" dir="2700000" algn="tl">
                    <a:srgbClr val="000000"/>
                  </a:outerShdw>
                </a:effectLst>
                <a:cs typeface="Arial" charset="0"/>
              </a:rPr>
              <a:t>خدمات اجرائي بهداشت محيط :</a:t>
            </a:r>
            <a:endParaRPr lang="en-US" sz="2400" b="1">
              <a:solidFill>
                <a:srgbClr val="FF9999"/>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98210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5075" y="939800"/>
            <a:ext cx="7615238" cy="736600"/>
          </a:xfrm>
        </p:spPr>
        <p:txBody>
          <a:bodyPr>
            <a:normAutofit fontScale="90000"/>
          </a:bodyPr>
          <a:lstStyle/>
          <a:p>
            <a:pPr algn="r" eaLnBrk="1" hangingPunct="1">
              <a:defRPr/>
            </a:pPr>
            <a:r>
              <a:rPr lang="ar-SA" sz="2400" b="1">
                <a:solidFill>
                  <a:srgbClr val="586147"/>
                </a:solidFill>
                <a:cs typeface="Zar" pitchFamily="2" charset="-78"/>
              </a:rPr>
              <a:t/>
            </a:r>
            <a:br>
              <a:rPr lang="ar-SA" sz="2400" b="1">
                <a:solidFill>
                  <a:srgbClr val="586147"/>
                </a:solidFill>
                <a:cs typeface="Zar" pitchFamily="2" charset="-78"/>
              </a:rPr>
            </a:br>
            <a:r>
              <a:rPr lang="ar-SA" sz="2400" b="1">
                <a:solidFill>
                  <a:srgbClr val="586147"/>
                </a:solidFill>
                <a:cs typeface="Zar" pitchFamily="2" charset="-78"/>
              </a:rPr>
              <a:t/>
            </a:r>
            <a:br>
              <a:rPr lang="ar-SA" sz="2400" b="1">
                <a:solidFill>
                  <a:srgbClr val="586147"/>
                </a:solidFill>
                <a:cs typeface="Zar" pitchFamily="2" charset="-78"/>
              </a:rPr>
            </a:br>
            <a:endParaRPr lang="en-US" sz="2400" b="1">
              <a:solidFill>
                <a:srgbClr val="586147"/>
              </a:solidFill>
              <a:cs typeface="Zar" pitchFamily="2" charset="-78"/>
            </a:endParaRPr>
          </a:p>
        </p:txBody>
      </p:sp>
      <p:sp>
        <p:nvSpPr>
          <p:cNvPr id="25603" name="Rectangle 3"/>
          <p:cNvSpPr>
            <a:spLocks noGrp="1" noChangeArrowheads="1"/>
          </p:cNvSpPr>
          <p:nvPr>
            <p:ph idx="1"/>
          </p:nvPr>
        </p:nvSpPr>
        <p:spPr>
          <a:xfrm>
            <a:off x="2168525" y="2141539"/>
            <a:ext cx="7721600" cy="3151187"/>
          </a:xfrm>
        </p:spPr>
        <p:txBody>
          <a:bodyPr/>
          <a:lstStyle/>
          <a:p>
            <a:pPr algn="r" rtl="1" eaLnBrk="1" hangingPunct="1">
              <a:buFontTx/>
              <a:buNone/>
              <a:defRPr/>
            </a:pPr>
            <a:r>
              <a:rPr lang="ar-SA" b="1" dirty="0" smtClean="0">
                <a:cs typeface="Lotus" pitchFamily="2" charset="-78"/>
              </a:rPr>
              <a:t>5) </a:t>
            </a:r>
            <a:r>
              <a:rPr lang="ar-SA" b="1" dirty="0">
                <a:cs typeface="Lotus" pitchFamily="2" charset="-78"/>
              </a:rPr>
              <a:t>نظارت بر دفع صحيح فاضلاب و فضولات انساني</a:t>
            </a:r>
            <a:r>
              <a:rPr lang="fa-IR" b="1" dirty="0">
                <a:cs typeface="Lotus" pitchFamily="2" charset="-78"/>
              </a:rPr>
              <a:t>(</a:t>
            </a:r>
            <a:r>
              <a:rPr lang="en-US" b="1" dirty="0">
                <a:cs typeface="Lotus" pitchFamily="2" charset="-78"/>
              </a:rPr>
              <a:t>S5-4</a:t>
            </a:r>
            <a:r>
              <a:rPr lang="fa-IR" b="1" dirty="0">
                <a:cs typeface="Lotus" pitchFamily="2" charset="-78"/>
              </a:rPr>
              <a:t>)</a:t>
            </a:r>
            <a:r>
              <a:rPr lang="ar-SA" b="1" dirty="0">
                <a:cs typeface="Lotus" pitchFamily="2" charset="-78"/>
              </a:rPr>
              <a:t> : </a:t>
            </a:r>
          </a:p>
          <a:p>
            <a:pPr algn="r" rtl="1" eaLnBrk="1" hangingPunct="1">
              <a:buFontTx/>
              <a:buChar char="-"/>
              <a:defRPr/>
            </a:pPr>
            <a:r>
              <a:rPr lang="ar-SA" sz="2400" b="1" dirty="0">
                <a:cs typeface="Lotus" pitchFamily="2" charset="-78"/>
              </a:rPr>
              <a:t>كمك به انتخاب محل احداث توالت هاي صحرائي</a:t>
            </a:r>
          </a:p>
          <a:p>
            <a:pPr algn="r" rtl="1" eaLnBrk="1" hangingPunct="1">
              <a:buFontTx/>
              <a:buChar char="-"/>
              <a:defRPr/>
            </a:pPr>
            <a:r>
              <a:rPr lang="ar-SA" sz="2400" b="1" dirty="0">
                <a:cs typeface="Lotus" pitchFamily="2" charset="-78"/>
              </a:rPr>
              <a:t>اعمال ضوابط بهداشت محيط در ساخت توالت هاي صحرائي</a:t>
            </a:r>
          </a:p>
          <a:p>
            <a:pPr algn="r" rtl="1" eaLnBrk="1" hangingPunct="1">
              <a:buFontTx/>
              <a:buChar char="-"/>
              <a:defRPr/>
            </a:pPr>
            <a:r>
              <a:rPr lang="ar-SA" sz="2400" b="1" dirty="0">
                <a:cs typeface="Lotus" pitchFamily="2" charset="-78"/>
              </a:rPr>
              <a:t>نظارت بر بهداشت و نظافت توالت ها</a:t>
            </a:r>
          </a:p>
          <a:p>
            <a:pPr algn="r" rtl="1" eaLnBrk="1" hangingPunct="1">
              <a:buFontTx/>
              <a:buChar char="-"/>
              <a:defRPr/>
            </a:pPr>
            <a:r>
              <a:rPr lang="ar-SA" sz="2400" b="1" dirty="0">
                <a:cs typeface="Lotus" pitchFamily="2" charset="-78"/>
              </a:rPr>
              <a:t>كمك به انتخاب محل احداث حمام هاي صحرائي</a:t>
            </a:r>
          </a:p>
          <a:p>
            <a:pPr algn="r" rtl="1" eaLnBrk="1" hangingPunct="1">
              <a:buFontTx/>
              <a:buChar char="-"/>
              <a:defRPr/>
            </a:pPr>
            <a:r>
              <a:rPr lang="ar-SA" sz="2400" b="1" dirty="0">
                <a:cs typeface="Lotus" pitchFamily="2" charset="-78"/>
              </a:rPr>
              <a:t>نظارت بر بهداشت حمام ها و دفع صحيح فاضلاب</a:t>
            </a:r>
          </a:p>
        </p:txBody>
      </p:sp>
      <p:sp>
        <p:nvSpPr>
          <p:cNvPr id="25604" name="Rectangle 4"/>
          <p:cNvSpPr>
            <a:spLocks noChangeArrowheads="1"/>
          </p:cNvSpPr>
          <p:nvPr/>
        </p:nvSpPr>
        <p:spPr bwMode="auto">
          <a:xfrm>
            <a:off x="3216275" y="981075"/>
            <a:ext cx="6827838" cy="457200"/>
          </a:xfrm>
          <a:prstGeom prst="rect">
            <a:avLst/>
          </a:prstGeom>
          <a:noFill/>
          <a:ln w="9525">
            <a:noFill/>
            <a:miter lim="800000"/>
            <a:headEnd/>
            <a:tailEnd/>
          </a:ln>
          <a:effectLst/>
        </p:spPr>
        <p:txBody>
          <a:bodyPr>
            <a:spAutoFit/>
          </a:bodyPr>
          <a:lstStyle/>
          <a:p>
            <a:pPr algn="r" rtl="1" eaLnBrk="1" hangingPunct="1">
              <a:defRPr/>
            </a:pPr>
            <a:r>
              <a:rPr lang="en-US" b="1">
                <a:solidFill>
                  <a:srgbClr val="FF9999"/>
                </a:solidFill>
                <a:effectLst>
                  <a:outerShdw blurRad="38100" dist="38100" dir="2700000" algn="tl">
                    <a:srgbClr val="000000"/>
                  </a:outerShdw>
                </a:effectLst>
                <a:latin typeface="Arial"/>
                <a:cs typeface="Arial" charset="0"/>
              </a:rPr>
              <a:t>…</a:t>
            </a:r>
            <a:r>
              <a:rPr lang="ar-SA" sz="2400" b="1">
                <a:solidFill>
                  <a:srgbClr val="FF9999"/>
                </a:solidFill>
                <a:effectLst>
                  <a:outerShdw blurRad="38100" dist="38100" dir="2700000" algn="tl">
                    <a:srgbClr val="000000"/>
                  </a:outerShdw>
                </a:effectLst>
                <a:cs typeface="Arial" charset="0"/>
              </a:rPr>
              <a:t>خدمات اجرائي بهداشت محيط :</a:t>
            </a:r>
            <a:endParaRPr lang="en-US" sz="2400" b="1">
              <a:solidFill>
                <a:srgbClr val="FF9999"/>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79225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5075" y="939800"/>
            <a:ext cx="7615238" cy="736600"/>
          </a:xfrm>
        </p:spPr>
        <p:txBody>
          <a:bodyPr>
            <a:normAutofit fontScale="90000"/>
          </a:bodyPr>
          <a:lstStyle/>
          <a:p>
            <a:pPr algn="r" eaLnBrk="1" hangingPunct="1">
              <a:defRPr/>
            </a:pPr>
            <a:r>
              <a:rPr lang="ar-SA" sz="2400" b="1">
                <a:solidFill>
                  <a:srgbClr val="586147"/>
                </a:solidFill>
                <a:cs typeface="Zar" pitchFamily="2" charset="-78"/>
              </a:rPr>
              <a:t/>
            </a:r>
            <a:br>
              <a:rPr lang="ar-SA" sz="2400" b="1">
                <a:solidFill>
                  <a:srgbClr val="586147"/>
                </a:solidFill>
                <a:cs typeface="Zar" pitchFamily="2" charset="-78"/>
              </a:rPr>
            </a:br>
            <a:r>
              <a:rPr lang="ar-SA" sz="2400" b="1">
                <a:solidFill>
                  <a:srgbClr val="586147"/>
                </a:solidFill>
                <a:cs typeface="Zar" pitchFamily="2" charset="-78"/>
              </a:rPr>
              <a:t> </a:t>
            </a:r>
            <a:r>
              <a:rPr lang="ar-SA" sz="2400" b="1">
                <a:solidFill>
                  <a:srgbClr val="FF9999"/>
                </a:solidFill>
                <a:cs typeface="Zar" pitchFamily="2" charset="-78"/>
              </a:rPr>
              <a:t> </a:t>
            </a:r>
            <a:r>
              <a:rPr lang="ar-SA" sz="2400" b="1">
                <a:solidFill>
                  <a:srgbClr val="586147"/>
                </a:solidFill>
                <a:cs typeface="Zar" pitchFamily="2" charset="-78"/>
              </a:rPr>
              <a:t/>
            </a:r>
            <a:br>
              <a:rPr lang="ar-SA" sz="2400" b="1">
                <a:solidFill>
                  <a:srgbClr val="586147"/>
                </a:solidFill>
                <a:cs typeface="Zar" pitchFamily="2" charset="-78"/>
              </a:rPr>
            </a:br>
            <a:endParaRPr lang="en-US" sz="2400" b="1">
              <a:solidFill>
                <a:srgbClr val="586147"/>
              </a:solidFill>
              <a:cs typeface="Zar" pitchFamily="2" charset="-78"/>
            </a:endParaRPr>
          </a:p>
        </p:txBody>
      </p:sp>
      <p:sp>
        <p:nvSpPr>
          <p:cNvPr id="26627" name="Rectangle 3"/>
          <p:cNvSpPr>
            <a:spLocks noGrp="1" noChangeArrowheads="1"/>
          </p:cNvSpPr>
          <p:nvPr>
            <p:ph idx="1"/>
          </p:nvPr>
        </p:nvSpPr>
        <p:spPr>
          <a:xfrm>
            <a:off x="2667000" y="2214564"/>
            <a:ext cx="7315200" cy="4262437"/>
          </a:xfrm>
        </p:spPr>
        <p:txBody>
          <a:bodyPr>
            <a:normAutofit lnSpcReduction="10000"/>
          </a:bodyPr>
          <a:lstStyle/>
          <a:p>
            <a:pPr algn="r" rtl="1" eaLnBrk="1" hangingPunct="1">
              <a:buFontTx/>
              <a:buNone/>
              <a:defRPr/>
            </a:pPr>
            <a:r>
              <a:rPr lang="ar-SA" b="1" dirty="0">
                <a:cs typeface="Lotus" pitchFamily="2" charset="-78"/>
              </a:rPr>
              <a:t>6) </a:t>
            </a:r>
            <a:r>
              <a:rPr lang="ar-SA" sz="2400" b="1" dirty="0">
                <a:cs typeface="Lotus" pitchFamily="2" charset="-78"/>
              </a:rPr>
              <a:t>كنترل ناقلين و آفت ها</a:t>
            </a:r>
            <a:r>
              <a:rPr lang="fa-IR" sz="2400" b="1" dirty="0">
                <a:cs typeface="Lotus" pitchFamily="2" charset="-78"/>
              </a:rPr>
              <a:t>(</a:t>
            </a:r>
            <a:r>
              <a:rPr lang="en-US" sz="2400" b="1" dirty="0">
                <a:cs typeface="Lotus" pitchFamily="2" charset="-78"/>
              </a:rPr>
              <a:t>S5-6</a:t>
            </a:r>
            <a:r>
              <a:rPr lang="fa-IR" sz="2400" b="1" dirty="0">
                <a:cs typeface="Lotus" pitchFamily="2" charset="-78"/>
              </a:rPr>
              <a:t>)</a:t>
            </a:r>
            <a:r>
              <a:rPr lang="ar-SA" sz="2400" b="1" dirty="0">
                <a:cs typeface="Lotus" pitchFamily="2" charset="-78"/>
              </a:rPr>
              <a:t>: </a:t>
            </a:r>
          </a:p>
          <a:p>
            <a:pPr algn="r" rtl="1" eaLnBrk="1" hangingPunct="1">
              <a:buFontTx/>
              <a:buChar char="-"/>
              <a:defRPr/>
            </a:pPr>
            <a:r>
              <a:rPr lang="ar-SA" sz="2000" b="1" dirty="0">
                <a:cs typeface="Lotus" pitchFamily="2" charset="-78"/>
              </a:rPr>
              <a:t>سمپاشي و مبارزه با حشرات موذي</a:t>
            </a:r>
          </a:p>
          <a:p>
            <a:pPr algn="r" rtl="1" eaLnBrk="1" hangingPunct="1">
              <a:buFontTx/>
              <a:buChar char="-"/>
              <a:defRPr/>
            </a:pPr>
            <a:r>
              <a:rPr lang="ar-SA" sz="2000" b="1" dirty="0">
                <a:cs typeface="Lotus" pitchFamily="2" charset="-78"/>
              </a:rPr>
              <a:t>سمپاشي و مبارزه با جوندگان</a:t>
            </a:r>
          </a:p>
          <a:p>
            <a:pPr algn="r" rtl="1" eaLnBrk="1" hangingPunct="1">
              <a:buFontTx/>
              <a:buChar char="-"/>
              <a:defRPr/>
            </a:pPr>
            <a:r>
              <a:rPr lang="ar-SA" sz="2000" b="1" dirty="0">
                <a:cs typeface="Lotus" pitchFamily="2" charset="-78"/>
              </a:rPr>
              <a:t>سمپاشي و مبارزه با گزندگان</a:t>
            </a:r>
          </a:p>
          <a:p>
            <a:pPr algn="r" rtl="1" eaLnBrk="1" hangingPunct="1">
              <a:buFontTx/>
              <a:buNone/>
              <a:defRPr/>
            </a:pPr>
            <a:endParaRPr lang="ar-SA" sz="2000" b="1" dirty="0">
              <a:cs typeface="Lotus" pitchFamily="2" charset="-78"/>
            </a:endParaRPr>
          </a:p>
          <a:p>
            <a:pPr algn="r" rtl="1" eaLnBrk="1" hangingPunct="1">
              <a:buFontTx/>
              <a:buNone/>
              <a:defRPr/>
            </a:pPr>
            <a:r>
              <a:rPr lang="ar-SA" b="1" dirty="0">
                <a:cs typeface="Lotus" pitchFamily="2" charset="-78"/>
              </a:rPr>
              <a:t> 7 ) </a:t>
            </a:r>
            <a:r>
              <a:rPr lang="ar-SA" sz="2400" b="1" dirty="0">
                <a:cs typeface="Lotus" pitchFamily="2" charset="-78"/>
              </a:rPr>
              <a:t>جلوگيري از همه گيري و كنترل بيماريهاي قابل انتقال:</a:t>
            </a:r>
            <a:endParaRPr lang="ar-SA" b="1" dirty="0">
              <a:cs typeface="Lotus" pitchFamily="2" charset="-78"/>
            </a:endParaRPr>
          </a:p>
          <a:p>
            <a:pPr algn="r" rtl="1" eaLnBrk="1" hangingPunct="1">
              <a:buFontTx/>
              <a:buChar char="-"/>
              <a:defRPr/>
            </a:pPr>
            <a:r>
              <a:rPr lang="ar-SA" sz="2000" b="1" dirty="0">
                <a:cs typeface="Lotus" pitchFamily="2" charset="-78"/>
              </a:rPr>
              <a:t>گندزدائي سطوح آلوده</a:t>
            </a:r>
          </a:p>
          <a:p>
            <a:pPr algn="r" rtl="1" eaLnBrk="1" hangingPunct="1">
              <a:buFontTx/>
              <a:buChar char="-"/>
              <a:defRPr/>
            </a:pPr>
            <a:r>
              <a:rPr lang="ar-SA" sz="2000" b="1" dirty="0">
                <a:cs typeface="Lotus" pitchFamily="2" charset="-78"/>
              </a:rPr>
              <a:t>گندزدائي توالت ها و حمام ها</a:t>
            </a:r>
          </a:p>
          <a:p>
            <a:pPr algn="r" rtl="1" eaLnBrk="1" hangingPunct="1">
              <a:buFontTx/>
              <a:buChar char="-"/>
              <a:defRPr/>
            </a:pPr>
            <a:r>
              <a:rPr lang="ar-SA" sz="2000" b="1" dirty="0">
                <a:cs typeface="Lotus" pitchFamily="2" charset="-78"/>
              </a:rPr>
              <a:t>گندزدائي بيمارستانها و مراكز درماني</a:t>
            </a:r>
          </a:p>
          <a:p>
            <a:pPr algn="r" rtl="1" eaLnBrk="1" hangingPunct="1">
              <a:buFontTx/>
              <a:buChar char="-"/>
              <a:defRPr/>
            </a:pPr>
            <a:r>
              <a:rPr lang="ar-SA" sz="2000" b="1" dirty="0">
                <a:cs typeface="Lotus" pitchFamily="2" charset="-78"/>
              </a:rPr>
              <a:t>شناسائي و كنترل عوامل بيماريزا</a:t>
            </a:r>
            <a:endParaRPr lang="en-US" b="1" dirty="0">
              <a:cs typeface="Lotus" pitchFamily="2" charset="-78"/>
            </a:endParaRPr>
          </a:p>
        </p:txBody>
      </p:sp>
      <p:sp>
        <p:nvSpPr>
          <p:cNvPr id="26628" name="Rectangle 4"/>
          <p:cNvSpPr>
            <a:spLocks noChangeArrowheads="1"/>
          </p:cNvSpPr>
          <p:nvPr/>
        </p:nvSpPr>
        <p:spPr bwMode="auto">
          <a:xfrm>
            <a:off x="2208214" y="908050"/>
            <a:ext cx="7691437" cy="457200"/>
          </a:xfrm>
          <a:prstGeom prst="rect">
            <a:avLst/>
          </a:prstGeom>
          <a:noFill/>
          <a:ln w="9525">
            <a:noFill/>
            <a:miter lim="800000"/>
            <a:headEnd/>
            <a:tailEnd/>
          </a:ln>
          <a:effectLst/>
        </p:spPr>
        <p:txBody>
          <a:bodyPr>
            <a:spAutoFit/>
          </a:bodyPr>
          <a:lstStyle/>
          <a:p>
            <a:pPr algn="r" rtl="1" eaLnBrk="1" hangingPunct="1">
              <a:defRPr/>
            </a:pPr>
            <a:r>
              <a:rPr lang="en-US" sz="2400" b="1">
                <a:solidFill>
                  <a:srgbClr val="FF9999"/>
                </a:solidFill>
                <a:effectLst>
                  <a:outerShdw blurRad="38100" dist="38100" dir="2700000" algn="tl">
                    <a:srgbClr val="000000"/>
                  </a:outerShdw>
                </a:effectLst>
                <a:latin typeface="Arial"/>
                <a:cs typeface="Arial" charset="0"/>
              </a:rPr>
              <a:t>…</a:t>
            </a:r>
            <a:r>
              <a:rPr lang="ar-SA" sz="2400" b="1">
                <a:solidFill>
                  <a:srgbClr val="FF9999"/>
                </a:solidFill>
                <a:effectLst>
                  <a:outerShdw blurRad="38100" dist="38100" dir="2700000" algn="tl">
                    <a:srgbClr val="000000"/>
                  </a:outerShdw>
                </a:effectLst>
                <a:cs typeface="Arial" charset="0"/>
              </a:rPr>
              <a:t>خدمات اجرائي بهداشت محيط :</a:t>
            </a:r>
            <a:endParaRPr lang="en-US" sz="2400" b="1">
              <a:solidFill>
                <a:srgbClr val="FF9999"/>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517597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5075" y="939800"/>
            <a:ext cx="7615238" cy="736600"/>
          </a:xfrm>
        </p:spPr>
        <p:txBody>
          <a:bodyPr/>
          <a:lstStyle/>
          <a:p>
            <a:pPr algn="r" eaLnBrk="1" hangingPunct="1">
              <a:defRPr/>
            </a:pPr>
            <a:r>
              <a:rPr lang="en-US" sz="2400" b="1">
                <a:solidFill>
                  <a:srgbClr val="FF9999"/>
                </a:solidFill>
                <a:latin typeface="Arial"/>
                <a:cs typeface="Zar" pitchFamily="2" charset="-78"/>
              </a:rPr>
              <a:t>…</a:t>
            </a:r>
            <a:r>
              <a:rPr lang="ar-SA" sz="2400" b="1">
                <a:solidFill>
                  <a:srgbClr val="FF9999"/>
                </a:solidFill>
                <a:cs typeface="Zar" pitchFamily="2" charset="-78"/>
              </a:rPr>
              <a:t>خدمات اجرائي بهداشت محيط :</a:t>
            </a:r>
            <a:endParaRPr lang="en-US" sz="2400" b="1">
              <a:solidFill>
                <a:srgbClr val="FF9999"/>
              </a:solidFill>
              <a:cs typeface="Zar" pitchFamily="2" charset="-78"/>
            </a:endParaRPr>
          </a:p>
        </p:txBody>
      </p:sp>
      <p:sp>
        <p:nvSpPr>
          <p:cNvPr id="27651" name="Rectangle 3"/>
          <p:cNvSpPr>
            <a:spLocks noGrp="1" noChangeArrowheads="1"/>
          </p:cNvSpPr>
          <p:nvPr>
            <p:ph idx="1"/>
          </p:nvPr>
        </p:nvSpPr>
        <p:spPr>
          <a:xfrm>
            <a:off x="2362200" y="2214564"/>
            <a:ext cx="7696200" cy="4262437"/>
          </a:xfrm>
        </p:spPr>
        <p:txBody>
          <a:bodyPr/>
          <a:lstStyle/>
          <a:p>
            <a:pPr algn="r" rtl="1" eaLnBrk="1" hangingPunct="1">
              <a:buFontTx/>
              <a:buNone/>
              <a:defRPr/>
            </a:pPr>
            <a:r>
              <a:rPr lang="ar-SA" b="1" dirty="0" smtClean="0">
                <a:cs typeface="Lotus" pitchFamily="2" charset="-78"/>
              </a:rPr>
              <a:t>8) </a:t>
            </a:r>
            <a:r>
              <a:rPr lang="ar-SA" b="1" dirty="0">
                <a:cs typeface="Lotus" pitchFamily="2" charset="-78"/>
              </a:rPr>
              <a:t>پيشگيري از حوادث شيميائي</a:t>
            </a:r>
            <a:r>
              <a:rPr lang="fa-IR" b="1" dirty="0">
                <a:cs typeface="Lotus" pitchFamily="2" charset="-78"/>
              </a:rPr>
              <a:t>(</a:t>
            </a:r>
            <a:r>
              <a:rPr lang="en-US" b="1" dirty="0">
                <a:cs typeface="Lotus" pitchFamily="2" charset="-78"/>
              </a:rPr>
              <a:t>S5-8</a:t>
            </a:r>
            <a:r>
              <a:rPr lang="fa-IR" b="1" dirty="0">
                <a:cs typeface="Lotus" pitchFamily="2" charset="-78"/>
              </a:rPr>
              <a:t>)</a:t>
            </a:r>
            <a:r>
              <a:rPr lang="ar-SA" b="1" dirty="0">
                <a:cs typeface="Lotus" pitchFamily="2" charset="-78"/>
              </a:rPr>
              <a:t>: </a:t>
            </a:r>
          </a:p>
          <a:p>
            <a:pPr algn="r" rtl="1" eaLnBrk="1" hangingPunct="1">
              <a:buFontTx/>
              <a:buChar char="-"/>
              <a:defRPr/>
            </a:pPr>
            <a:r>
              <a:rPr lang="ar-SA" sz="2400" b="1" dirty="0">
                <a:cs typeface="Lotus" pitchFamily="2" charset="-78"/>
              </a:rPr>
              <a:t>شناسائي مراكز و انبارهاي خطرناك</a:t>
            </a:r>
          </a:p>
          <a:p>
            <a:pPr algn="r" rtl="1" eaLnBrk="1" hangingPunct="1">
              <a:buFontTx/>
              <a:buChar char="-"/>
              <a:defRPr/>
            </a:pPr>
            <a:r>
              <a:rPr lang="ar-SA" sz="2400" b="1" dirty="0">
                <a:cs typeface="Lotus" pitchFamily="2" charset="-78"/>
              </a:rPr>
              <a:t>اعمال توصيه هاي حفاظتي</a:t>
            </a:r>
          </a:p>
          <a:p>
            <a:pPr algn="r" rtl="1" eaLnBrk="1" hangingPunct="1">
              <a:buFontTx/>
              <a:buNone/>
              <a:defRPr/>
            </a:pPr>
            <a:endParaRPr lang="ar-SA" sz="2400" b="1" dirty="0">
              <a:cs typeface="Lotus" pitchFamily="2" charset="-78"/>
            </a:endParaRPr>
          </a:p>
          <a:p>
            <a:pPr algn="r" rtl="1" eaLnBrk="1" hangingPunct="1">
              <a:buFontTx/>
              <a:buNone/>
              <a:defRPr/>
            </a:pPr>
            <a:r>
              <a:rPr lang="ar-SA" b="1" dirty="0" smtClean="0">
                <a:cs typeface="Lotus" pitchFamily="2" charset="-78"/>
              </a:rPr>
              <a:t>9 ) </a:t>
            </a:r>
            <a:r>
              <a:rPr lang="ar-SA" b="1" dirty="0">
                <a:cs typeface="Lotus" pitchFamily="2" charset="-78"/>
              </a:rPr>
              <a:t>پيشگيري از سوانح و حوادث</a:t>
            </a:r>
            <a:r>
              <a:rPr lang="fa-IR" b="1" dirty="0">
                <a:cs typeface="Lotus" pitchFamily="2" charset="-78"/>
              </a:rPr>
              <a:t>(</a:t>
            </a:r>
            <a:r>
              <a:rPr lang="en-US" b="1" dirty="0">
                <a:cs typeface="Lotus" pitchFamily="2" charset="-78"/>
              </a:rPr>
              <a:t>S5-9</a:t>
            </a:r>
            <a:r>
              <a:rPr lang="fa-IR" b="1" dirty="0">
                <a:cs typeface="Lotus" pitchFamily="2" charset="-78"/>
              </a:rPr>
              <a:t>)</a:t>
            </a:r>
            <a:r>
              <a:rPr lang="ar-SA" b="1" dirty="0">
                <a:cs typeface="Lotus" pitchFamily="2" charset="-78"/>
              </a:rPr>
              <a:t>:</a:t>
            </a:r>
            <a:endParaRPr lang="ar-SA" b="1" dirty="0" smtClean="0">
              <a:cs typeface="Lotus" pitchFamily="2" charset="-78"/>
            </a:endParaRPr>
          </a:p>
          <a:p>
            <a:pPr algn="r" rtl="1" eaLnBrk="1" hangingPunct="1">
              <a:buFontTx/>
              <a:buChar char="-"/>
              <a:defRPr/>
            </a:pPr>
            <a:r>
              <a:rPr lang="ar-SA" sz="2400" b="1" dirty="0">
                <a:cs typeface="Lotus" pitchFamily="2" charset="-78"/>
              </a:rPr>
              <a:t>پيشگيري از حوادث آتش سوزي اردوگاههاي چادري</a:t>
            </a:r>
          </a:p>
          <a:p>
            <a:pPr algn="r" rtl="1" eaLnBrk="1" hangingPunct="1">
              <a:buFontTx/>
              <a:buChar char="-"/>
              <a:defRPr/>
            </a:pPr>
            <a:r>
              <a:rPr lang="ar-SA" sz="2400" b="1" dirty="0">
                <a:cs typeface="Lotus" pitchFamily="2" charset="-78"/>
              </a:rPr>
              <a:t>پيشگيري از برق گرفتگي</a:t>
            </a:r>
          </a:p>
          <a:p>
            <a:pPr algn="r" rtl="1" eaLnBrk="1" hangingPunct="1">
              <a:buFontTx/>
              <a:buChar char="-"/>
              <a:defRPr/>
            </a:pPr>
            <a:r>
              <a:rPr lang="ar-SA" sz="2400" b="1" dirty="0">
                <a:cs typeface="Lotus" pitchFamily="2" charset="-78"/>
              </a:rPr>
              <a:t>پيشگيري از گازگرفتگي </a:t>
            </a:r>
            <a:endParaRPr lang="en-US" b="1" dirty="0" smtClean="0">
              <a:cs typeface="Lotus" pitchFamily="2" charset="-78"/>
            </a:endParaRPr>
          </a:p>
        </p:txBody>
      </p:sp>
    </p:spTree>
    <p:extLst>
      <p:ext uri="{BB962C8B-B14F-4D97-AF65-F5344CB8AC3E}">
        <p14:creationId xmlns:p14="http://schemas.microsoft.com/office/powerpoint/2010/main" val="376878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337" y="469034"/>
            <a:ext cx="10515600" cy="892175"/>
          </a:xfrm>
        </p:spPr>
        <p:txBody>
          <a:bodyPr/>
          <a:lstStyle/>
          <a:p>
            <a:pPr algn="r" rtl="1"/>
            <a:r>
              <a:rPr lang="fa-IR" dirty="0" smtClean="0">
                <a:solidFill>
                  <a:srgbClr val="FF0000"/>
                </a:solidFill>
              </a:rPr>
              <a:t>رعایت بهداشت فردی</a:t>
            </a:r>
            <a:endParaRPr lang="en-US" dirty="0">
              <a:solidFill>
                <a:srgbClr val="FF0000"/>
              </a:solidFill>
            </a:endParaRPr>
          </a:p>
        </p:txBody>
      </p:sp>
      <p:sp>
        <p:nvSpPr>
          <p:cNvPr id="3" name="Content Placeholder 2"/>
          <p:cNvSpPr>
            <a:spLocks noGrp="1"/>
          </p:cNvSpPr>
          <p:nvPr>
            <p:ph idx="1"/>
          </p:nvPr>
        </p:nvSpPr>
        <p:spPr>
          <a:xfrm>
            <a:off x="838200" y="1361209"/>
            <a:ext cx="10515600" cy="4815754"/>
          </a:xfrm>
        </p:spPr>
        <p:txBody>
          <a:bodyPr>
            <a:normAutofit/>
          </a:bodyPr>
          <a:lstStyle/>
          <a:p>
            <a:pPr algn="r" rtl="1"/>
            <a:endParaRPr lang="fa-IR" dirty="0"/>
          </a:p>
          <a:p>
            <a:pPr algn="r" rtl="1"/>
            <a:r>
              <a:rPr lang="fa-IR" dirty="0" smtClean="0"/>
              <a:t>در </a:t>
            </a:r>
            <a:r>
              <a:rPr lang="fa-IR" dirty="0"/>
              <a:t>صورت ابتلا به اسهال و استفراغ به نزدیکترین مرکز بهداشتی درمانی مراجعه نمایید. </a:t>
            </a:r>
          </a:p>
          <a:p>
            <a:pPr algn="r" rtl="1"/>
            <a:r>
              <a:rPr lang="fa-IR" dirty="0" smtClean="0"/>
              <a:t>در </a:t>
            </a:r>
            <a:r>
              <a:rPr lang="fa-IR" dirty="0"/>
              <a:t>طول سفر فقط از وسایل شخصی خود مانند مسواک، خمیردندان، حوله، وسایل اصلاح، صابون، شامپو، لیوان، پتوی مسافرتی استفاده نمایید.</a:t>
            </a:r>
          </a:p>
          <a:p>
            <a:pPr algn="r" rtl="1"/>
            <a:r>
              <a:rPr lang="fa-IR" dirty="0" smtClean="0"/>
              <a:t>دست </a:t>
            </a:r>
            <a:r>
              <a:rPr lang="fa-IR" dirty="0"/>
              <a:t>های خود را قبل از غذا و مصرف هر گونه خوراکی حتما با آب و صابون </a:t>
            </a:r>
            <a:r>
              <a:rPr lang="fa-IR" dirty="0" err="1"/>
              <a:t>بشوئید</a:t>
            </a:r>
            <a:r>
              <a:rPr lang="fa-IR" dirty="0"/>
              <a:t>. </a:t>
            </a:r>
          </a:p>
          <a:p>
            <a:pPr algn="r" rtl="1"/>
            <a:r>
              <a:rPr lang="fa-IR" dirty="0" smtClean="0"/>
              <a:t>دست </a:t>
            </a:r>
            <a:r>
              <a:rPr lang="fa-IR" dirty="0"/>
              <a:t>های خود را بعد از توالت رفتن حتما با آب و صابون </a:t>
            </a:r>
            <a:r>
              <a:rPr lang="fa-IR" dirty="0" err="1"/>
              <a:t>بشوئید</a:t>
            </a:r>
            <a:r>
              <a:rPr lang="fa-IR" dirty="0"/>
              <a:t>.</a:t>
            </a:r>
          </a:p>
          <a:p>
            <a:pPr algn="r" rtl="1"/>
            <a:r>
              <a:rPr lang="fa-IR" dirty="0" smtClean="0"/>
              <a:t>از </a:t>
            </a:r>
            <a:r>
              <a:rPr lang="fa-IR" dirty="0"/>
              <a:t>سجاده، مهر، تسبیح و چادر نماز شخصی خود استفاده نمایید.</a:t>
            </a:r>
          </a:p>
          <a:p>
            <a:pPr algn="r" rtl="1"/>
            <a:r>
              <a:rPr lang="fa-IR" dirty="0" smtClean="0"/>
              <a:t>در </a:t>
            </a:r>
            <a:r>
              <a:rPr lang="fa-IR" dirty="0"/>
              <a:t>طول سفر از </a:t>
            </a:r>
            <a:r>
              <a:rPr lang="fa-IR" dirty="0" err="1"/>
              <a:t>پرخوری</a:t>
            </a:r>
            <a:r>
              <a:rPr lang="fa-IR" dirty="0"/>
              <a:t> پرهیز نمایید و بیشتر از میوه و سبزیجات مصرف نمایید.</a:t>
            </a:r>
          </a:p>
          <a:p>
            <a:pPr algn="r" rtl="1"/>
            <a:r>
              <a:rPr lang="fa-IR" dirty="0" smtClean="0"/>
              <a:t>از </a:t>
            </a:r>
            <a:r>
              <a:rPr lang="fa-IR" dirty="0"/>
              <a:t>نوشیدن نوشابه های </a:t>
            </a:r>
            <a:r>
              <a:rPr lang="fa-IR" dirty="0" err="1"/>
              <a:t>گازدار</a:t>
            </a:r>
            <a:r>
              <a:rPr lang="fa-IR" dirty="0"/>
              <a:t> در این سفر پرهیز نمایید.</a:t>
            </a:r>
          </a:p>
          <a:p>
            <a:endParaRPr lang="en-US" dirty="0"/>
          </a:p>
        </p:txBody>
      </p:sp>
    </p:spTree>
    <p:extLst>
      <p:ext uri="{BB962C8B-B14F-4D97-AF65-F5344CB8AC3E}">
        <p14:creationId xmlns:p14="http://schemas.microsoft.com/office/powerpoint/2010/main" val="1472491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011"/>
          </a:xfrm>
        </p:spPr>
        <p:txBody>
          <a:bodyPr>
            <a:normAutofit fontScale="90000"/>
          </a:bodyPr>
          <a:lstStyle/>
          <a:p>
            <a:endParaRPr lang="en-US"/>
          </a:p>
        </p:txBody>
      </p:sp>
      <p:sp>
        <p:nvSpPr>
          <p:cNvPr id="3" name="Content Placeholder 2"/>
          <p:cNvSpPr>
            <a:spLocks noGrp="1"/>
          </p:cNvSpPr>
          <p:nvPr>
            <p:ph idx="1"/>
          </p:nvPr>
        </p:nvSpPr>
        <p:spPr>
          <a:xfrm>
            <a:off x="838200" y="1143000"/>
            <a:ext cx="10515600" cy="5033963"/>
          </a:xfrm>
        </p:spPr>
        <p:txBody>
          <a:bodyPr>
            <a:normAutofit/>
          </a:bodyPr>
          <a:lstStyle/>
          <a:p>
            <a:pPr lvl="0" algn="r" rtl="1"/>
            <a:r>
              <a:rPr lang="fa-IR" dirty="0"/>
              <a:t>حداقل یک ملافه تمیز یا کیسه خواب مناسب به همراه داشته باشید.</a:t>
            </a:r>
            <a:endParaRPr lang="en-US" dirty="0"/>
          </a:p>
          <a:p>
            <a:pPr lvl="0" algn="r" rtl="1"/>
            <a:r>
              <a:rPr lang="fa-IR" dirty="0"/>
              <a:t>مصرف سیگار و قلیان در اماکن عمومی ممنوع می باشد.</a:t>
            </a:r>
            <a:endParaRPr lang="en-US" dirty="0"/>
          </a:p>
          <a:p>
            <a:pPr lvl="0" algn="r" rtl="1"/>
            <a:r>
              <a:rPr lang="fa-IR" dirty="0"/>
              <a:t>فقط از بطری های آب سالم و پلمب شده استفاده کنید.</a:t>
            </a:r>
            <a:endParaRPr lang="en-US" dirty="0"/>
          </a:p>
          <a:p>
            <a:pPr lvl="0" algn="r" rtl="1"/>
            <a:r>
              <a:rPr lang="fa-IR" dirty="0"/>
              <a:t>از یخ های غیربهداشتی در طول مسیر استفاده نکنید.</a:t>
            </a:r>
            <a:endParaRPr lang="en-US" dirty="0"/>
          </a:p>
          <a:p>
            <a:pPr lvl="0" algn="r" rtl="1"/>
            <a:r>
              <a:rPr lang="fa-IR" dirty="0"/>
              <a:t>از </a:t>
            </a:r>
            <a:r>
              <a:rPr lang="fa-IR" dirty="0" smtClean="0"/>
              <a:t>به همراه </a:t>
            </a:r>
            <a:r>
              <a:rPr lang="fa-IR" dirty="0"/>
              <a:t>داشتن مواد غذایی پخته شده و فاسد </a:t>
            </a:r>
            <a:r>
              <a:rPr lang="fa-IR" dirty="0" err="1"/>
              <a:t>شدني</a:t>
            </a:r>
            <a:r>
              <a:rPr lang="fa-IR" dirty="0"/>
              <a:t> </a:t>
            </a:r>
            <a:r>
              <a:rPr lang="fa-IR" dirty="0" err="1" smtClean="0"/>
              <a:t>پرهيز</a:t>
            </a:r>
            <a:r>
              <a:rPr lang="fa-IR" dirty="0" smtClean="0"/>
              <a:t> </a:t>
            </a:r>
            <a:r>
              <a:rPr lang="fa-IR" dirty="0" err="1"/>
              <a:t>كنيد</a:t>
            </a:r>
            <a:r>
              <a:rPr lang="fa-IR" dirty="0"/>
              <a:t>.</a:t>
            </a:r>
            <a:endParaRPr lang="en-US" dirty="0"/>
          </a:p>
          <a:p>
            <a:pPr lvl="0" algn="r" rtl="1"/>
            <a:r>
              <a:rPr lang="fa-IR" dirty="0"/>
              <a:t>باقیمانده غذا و زباله های خود را در سطل های مخصوص زباله بریزید.</a:t>
            </a:r>
            <a:endParaRPr lang="en-US" dirty="0"/>
          </a:p>
          <a:p>
            <a:pPr lvl="0" algn="r" rtl="1"/>
            <a:r>
              <a:rPr lang="fa-IR" dirty="0"/>
              <a:t>جهت مصرف نوشیدنی (چای، آب جوش، قهوه و شیر) و </a:t>
            </a:r>
            <a:r>
              <a:rPr lang="fa-IR" dirty="0" err="1"/>
              <a:t>غذاي</a:t>
            </a:r>
            <a:r>
              <a:rPr lang="fa-IR" dirty="0"/>
              <a:t> داغ از ظروف یکبار مصرف گیاهی استفاده کنید.</a:t>
            </a:r>
            <a:endParaRPr lang="en-US" dirty="0"/>
          </a:p>
          <a:p>
            <a:pPr lvl="0" algn="r" rtl="1"/>
            <a:r>
              <a:rPr lang="en-US" dirty="0"/>
              <a:t> </a:t>
            </a:r>
            <a:r>
              <a:rPr lang="fa-IR" dirty="0"/>
              <a:t>آب </a:t>
            </a:r>
            <a:r>
              <a:rPr lang="fa-IR" dirty="0" err="1"/>
              <a:t>زياد</a:t>
            </a:r>
            <a:r>
              <a:rPr lang="fa-IR" dirty="0"/>
              <a:t> </a:t>
            </a:r>
            <a:r>
              <a:rPr lang="fa-IR" dirty="0" err="1"/>
              <a:t>بنوشيد</a:t>
            </a:r>
            <a:r>
              <a:rPr lang="fa-IR" dirty="0" smtClean="0"/>
              <a:t>.</a:t>
            </a:r>
            <a:endParaRPr lang="en-US" dirty="0"/>
          </a:p>
        </p:txBody>
      </p:sp>
    </p:spTree>
    <p:extLst>
      <p:ext uri="{BB962C8B-B14F-4D97-AF65-F5344CB8AC3E}">
        <p14:creationId xmlns:p14="http://schemas.microsoft.com/office/powerpoint/2010/main" val="242087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fontScale="90000"/>
          </a:bodyPr>
          <a:lstStyle/>
          <a:p>
            <a:endParaRPr lang="en-US" dirty="0"/>
          </a:p>
        </p:txBody>
      </p:sp>
      <p:sp>
        <p:nvSpPr>
          <p:cNvPr id="3" name="Content Placeholder 2"/>
          <p:cNvSpPr>
            <a:spLocks noGrp="1"/>
          </p:cNvSpPr>
          <p:nvPr>
            <p:ph idx="1"/>
          </p:nvPr>
        </p:nvSpPr>
        <p:spPr>
          <a:xfrm>
            <a:off x="838200" y="1007918"/>
            <a:ext cx="10515600" cy="5169045"/>
          </a:xfrm>
        </p:spPr>
        <p:txBody>
          <a:bodyPr>
            <a:normAutofit/>
          </a:bodyPr>
          <a:lstStyle/>
          <a:p>
            <a:pPr lvl="0" algn="r" rtl="1"/>
            <a:r>
              <a:rPr lang="fa-IR" dirty="0" smtClean="0"/>
              <a:t>از </a:t>
            </a:r>
            <a:r>
              <a:rPr lang="fa-IR" dirty="0"/>
              <a:t>خرید لوازم آرایشی و بهداشتی از </a:t>
            </a:r>
            <a:r>
              <a:rPr lang="fa-IR" dirty="0">
                <a:solidFill>
                  <a:srgbClr val="FF0000"/>
                </a:solidFill>
              </a:rPr>
              <a:t>افراد دوره گرد بپرهیزید</a:t>
            </a:r>
            <a:r>
              <a:rPr lang="fa-IR" dirty="0"/>
              <a:t>.</a:t>
            </a:r>
            <a:endParaRPr lang="en-US" dirty="0"/>
          </a:p>
          <a:p>
            <a:pPr lvl="0" algn="r" rtl="1"/>
            <a:r>
              <a:rPr lang="fa-IR" dirty="0"/>
              <a:t>از مصرف مواد غذایی، آرایشی و بهداشتی که تاریخ مصرف آنها به پایان رسیده است اجتناب نمایید.</a:t>
            </a:r>
            <a:endParaRPr lang="en-US" dirty="0"/>
          </a:p>
          <a:p>
            <a:pPr lvl="0" algn="r" rtl="1"/>
            <a:r>
              <a:rPr lang="fa-IR" dirty="0"/>
              <a:t>برای پیشگیری از سرطان پوست، از کرم های </a:t>
            </a:r>
            <a:r>
              <a:rPr lang="fa-IR" dirty="0" err="1"/>
              <a:t>ضدآفتاب</a:t>
            </a:r>
            <a:r>
              <a:rPr lang="fa-IR" dirty="0"/>
              <a:t> مناسب استفاده نمایید.</a:t>
            </a:r>
            <a:endParaRPr lang="en-US" dirty="0"/>
          </a:p>
          <a:p>
            <a:pPr lvl="0" algn="r" rtl="1"/>
            <a:r>
              <a:rPr lang="fa-IR" dirty="0"/>
              <a:t>همیشه هنگام عطسه و سرفه با دستمال کاغذی جلوی دهان و بینی خود را بگیرید و بعد آن را در ظرف زباله </a:t>
            </a:r>
            <a:r>
              <a:rPr lang="fa-IR" dirty="0" err="1"/>
              <a:t>دربدار</a:t>
            </a:r>
            <a:r>
              <a:rPr lang="fa-IR" dirty="0"/>
              <a:t> بیندازید.</a:t>
            </a:r>
            <a:endParaRPr lang="en-US" dirty="0"/>
          </a:p>
          <a:p>
            <a:pPr lvl="0" algn="r" rtl="1"/>
            <a:r>
              <a:rPr lang="fa-IR" dirty="0"/>
              <a:t>از مصرف غذاهای روباز پرهیز کنید. </a:t>
            </a:r>
            <a:endParaRPr lang="en-US" dirty="0"/>
          </a:p>
          <a:p>
            <a:pPr lvl="0" algn="r" rtl="1"/>
            <a:r>
              <a:rPr lang="fa-IR" dirty="0"/>
              <a:t>عدم استفاده از آب </a:t>
            </a:r>
            <a:r>
              <a:rPr lang="fa-IR" dirty="0" err="1"/>
              <a:t>شربي</a:t>
            </a:r>
            <a:r>
              <a:rPr lang="fa-IR" dirty="0"/>
              <a:t> </a:t>
            </a:r>
            <a:r>
              <a:rPr lang="fa-IR" dirty="0" err="1"/>
              <a:t>كه</a:t>
            </a:r>
            <a:r>
              <a:rPr lang="fa-IR" dirty="0"/>
              <a:t> به سالم بودن آن </a:t>
            </a:r>
            <a:r>
              <a:rPr lang="fa-IR" dirty="0" err="1"/>
              <a:t>اطمينان</a:t>
            </a:r>
            <a:r>
              <a:rPr lang="fa-IR" dirty="0"/>
              <a:t> </a:t>
            </a:r>
            <a:r>
              <a:rPr lang="fa-IR" dirty="0" err="1"/>
              <a:t>نداريد</a:t>
            </a:r>
            <a:r>
              <a:rPr lang="fa-IR" dirty="0"/>
              <a:t>.</a:t>
            </a:r>
            <a:endParaRPr lang="en-US" dirty="0"/>
          </a:p>
          <a:p>
            <a:pPr lvl="0" algn="r" rtl="1"/>
            <a:r>
              <a:rPr lang="fa-IR" dirty="0" err="1"/>
              <a:t>حتي</a:t>
            </a:r>
            <a:r>
              <a:rPr lang="fa-IR" dirty="0"/>
              <a:t> </a:t>
            </a:r>
            <a:r>
              <a:rPr lang="fa-IR" dirty="0" err="1"/>
              <a:t>المقدور</a:t>
            </a:r>
            <a:r>
              <a:rPr lang="fa-IR" dirty="0"/>
              <a:t> از </a:t>
            </a:r>
            <a:r>
              <a:rPr lang="fa-IR" dirty="0" err="1"/>
              <a:t>سرويس</a:t>
            </a:r>
            <a:r>
              <a:rPr lang="fa-IR" dirty="0"/>
              <a:t> </a:t>
            </a:r>
            <a:r>
              <a:rPr lang="fa-IR" dirty="0" err="1"/>
              <a:t>بهداشتي</a:t>
            </a:r>
            <a:r>
              <a:rPr lang="fa-IR" dirty="0"/>
              <a:t> </a:t>
            </a:r>
            <a:r>
              <a:rPr lang="fa-IR" dirty="0" err="1"/>
              <a:t>تميز</a:t>
            </a:r>
            <a:r>
              <a:rPr lang="fa-IR" dirty="0"/>
              <a:t> و </a:t>
            </a:r>
            <a:r>
              <a:rPr lang="fa-IR" dirty="0" err="1"/>
              <a:t>گندزدايي</a:t>
            </a:r>
            <a:r>
              <a:rPr lang="fa-IR" dirty="0"/>
              <a:t> شده استفاده </a:t>
            </a:r>
            <a:r>
              <a:rPr lang="fa-IR" dirty="0" err="1"/>
              <a:t>نماييد</a:t>
            </a:r>
            <a:r>
              <a:rPr lang="fa-IR" dirty="0"/>
              <a:t>.</a:t>
            </a:r>
            <a:endParaRPr lang="en-US" dirty="0"/>
          </a:p>
          <a:p>
            <a:pPr lvl="0" algn="r" rtl="1"/>
            <a:r>
              <a:rPr lang="fa-IR" dirty="0" err="1"/>
              <a:t>حتي</a:t>
            </a:r>
            <a:r>
              <a:rPr lang="fa-IR" dirty="0"/>
              <a:t> </a:t>
            </a:r>
            <a:r>
              <a:rPr lang="fa-IR" dirty="0" err="1"/>
              <a:t>الامكان</a:t>
            </a:r>
            <a:r>
              <a:rPr lang="fa-IR" dirty="0"/>
              <a:t> </a:t>
            </a:r>
            <a:r>
              <a:rPr lang="fa-IR" dirty="0" err="1"/>
              <a:t>مقداري</a:t>
            </a:r>
            <a:r>
              <a:rPr lang="fa-IR" dirty="0"/>
              <a:t> مواد </a:t>
            </a:r>
            <a:r>
              <a:rPr lang="fa-IR" dirty="0" err="1"/>
              <a:t>غذايي</a:t>
            </a:r>
            <a:r>
              <a:rPr lang="fa-IR" dirty="0"/>
              <a:t> </a:t>
            </a:r>
            <a:r>
              <a:rPr lang="fa-IR" dirty="0" err="1"/>
              <a:t>خشك</a:t>
            </a:r>
            <a:r>
              <a:rPr lang="fa-IR" dirty="0"/>
              <a:t> (</a:t>
            </a:r>
            <a:r>
              <a:rPr lang="fa-IR" dirty="0" err="1"/>
              <a:t>بيسكويت</a:t>
            </a:r>
            <a:r>
              <a:rPr lang="fa-IR" dirty="0"/>
              <a:t>، </a:t>
            </a:r>
            <a:r>
              <a:rPr lang="fa-IR" dirty="0" err="1"/>
              <a:t>آجيل</a:t>
            </a:r>
            <a:r>
              <a:rPr lang="fa-IR" dirty="0"/>
              <a:t>، </a:t>
            </a:r>
            <a:r>
              <a:rPr lang="fa-IR" dirty="0" err="1"/>
              <a:t>كنسرو</a:t>
            </a:r>
            <a:r>
              <a:rPr lang="fa-IR" dirty="0"/>
              <a:t> و ...)، </a:t>
            </a:r>
            <a:r>
              <a:rPr lang="fa-IR" dirty="0" err="1"/>
              <a:t>ليمو</a:t>
            </a:r>
            <a:r>
              <a:rPr lang="fa-IR" dirty="0"/>
              <a:t> </a:t>
            </a:r>
            <a:r>
              <a:rPr lang="fa-IR" dirty="0" err="1"/>
              <a:t>يا</a:t>
            </a:r>
            <a:r>
              <a:rPr lang="fa-IR" dirty="0"/>
              <a:t> آب </a:t>
            </a:r>
            <a:r>
              <a:rPr lang="fa-IR" dirty="0" err="1"/>
              <a:t>ليمو</a:t>
            </a:r>
            <a:r>
              <a:rPr lang="fa-IR" dirty="0"/>
              <a:t> به همراه داشته </a:t>
            </a:r>
            <a:r>
              <a:rPr lang="fa-IR" dirty="0" err="1"/>
              <a:t>باشيد</a:t>
            </a:r>
            <a:r>
              <a:rPr lang="fa-IR" dirty="0"/>
              <a:t>.</a:t>
            </a:r>
            <a:endParaRPr lang="en-US" dirty="0"/>
          </a:p>
          <a:p>
            <a:pPr algn="r" rtl="1"/>
            <a:endParaRPr lang="en-US" dirty="0"/>
          </a:p>
        </p:txBody>
      </p:sp>
    </p:spTree>
    <p:extLst>
      <p:ext uri="{BB962C8B-B14F-4D97-AF65-F5344CB8AC3E}">
        <p14:creationId xmlns:p14="http://schemas.microsoft.com/office/powerpoint/2010/main" val="30804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4043364" y="1989139"/>
            <a:ext cx="6624637" cy="2016125"/>
          </a:xfrm>
        </p:spPr>
        <p:txBody>
          <a:bodyPr/>
          <a:lstStyle/>
          <a:p>
            <a:pPr eaLnBrk="1" hangingPunct="1">
              <a:defRPr/>
            </a:pPr>
            <a:r>
              <a:rPr lang="fa-IR" sz="4000" dirty="0">
                <a:solidFill>
                  <a:schemeClr val="accent2"/>
                </a:solidFill>
                <a:cs typeface="Titr" pitchFamily="2" charset="-78"/>
              </a:rPr>
              <a:t/>
            </a:r>
            <a:br>
              <a:rPr lang="fa-IR" sz="4000" dirty="0">
                <a:solidFill>
                  <a:schemeClr val="accent2"/>
                </a:solidFill>
                <a:cs typeface="Titr" pitchFamily="2" charset="-78"/>
              </a:rPr>
            </a:br>
            <a:r>
              <a:rPr lang="ar-SA" sz="4000" dirty="0">
                <a:solidFill>
                  <a:schemeClr val="accent2"/>
                </a:solidFill>
                <a:cs typeface="Titr" pitchFamily="2" charset="-78"/>
              </a:rPr>
              <a:t> </a:t>
            </a:r>
            <a:r>
              <a:rPr lang="fa-IR" sz="4000" u="sng" dirty="0">
                <a:solidFill>
                  <a:srgbClr val="FF9999"/>
                </a:solidFill>
                <a:cs typeface="Titr" pitchFamily="2" charset="-78"/>
              </a:rPr>
              <a:t>نظارت بر تامین</a:t>
            </a:r>
            <a:r>
              <a:rPr lang="ar-SA" sz="4000" b="1" u="sng" dirty="0">
                <a:solidFill>
                  <a:srgbClr val="FF9999"/>
                </a:solidFill>
                <a:cs typeface="Titr" pitchFamily="2" charset="-78"/>
              </a:rPr>
              <a:t>آب آشاميدني</a:t>
            </a:r>
            <a:r>
              <a:rPr lang="fa-IR" sz="4000" u="sng" dirty="0">
                <a:solidFill>
                  <a:srgbClr val="FF9999"/>
                </a:solidFill>
                <a:cs typeface="Titr" pitchFamily="2" charset="-78"/>
              </a:rPr>
              <a:t/>
            </a:r>
            <a:br>
              <a:rPr lang="fa-IR" sz="4000" u="sng" dirty="0">
                <a:solidFill>
                  <a:srgbClr val="FF9999"/>
                </a:solidFill>
                <a:cs typeface="Titr" pitchFamily="2" charset="-78"/>
              </a:rPr>
            </a:br>
            <a:r>
              <a:rPr lang="ar-SA" sz="4000" u="sng" dirty="0">
                <a:solidFill>
                  <a:srgbClr val="FF9999"/>
                </a:solidFill>
                <a:cs typeface="Titr" pitchFamily="2" charset="-78"/>
              </a:rPr>
              <a:t> </a:t>
            </a:r>
            <a:r>
              <a:rPr lang="fa-IR" sz="4000" u="sng" dirty="0" smtClean="0">
                <a:solidFill>
                  <a:srgbClr val="FF9999"/>
                </a:solidFill>
                <a:cs typeface="Titr" pitchFamily="2" charset="-78"/>
              </a:rPr>
              <a:t>)</a:t>
            </a:r>
            <a:r>
              <a:rPr lang="ar-SA" sz="4000" u="sng" dirty="0" smtClean="0">
                <a:solidFill>
                  <a:srgbClr val="FF9999"/>
                </a:solidFill>
                <a:cs typeface="Titr" pitchFamily="2" charset="-78"/>
              </a:rPr>
              <a:t>در </a:t>
            </a:r>
            <a:r>
              <a:rPr lang="fa-IR" sz="4000" u="sng" dirty="0" smtClean="0">
                <a:solidFill>
                  <a:srgbClr val="FF9999"/>
                </a:solidFill>
                <a:cs typeface="Titr" pitchFamily="2" charset="-78"/>
              </a:rPr>
              <a:t>مراسم اربعین حسینی</a:t>
            </a:r>
            <a:r>
              <a:rPr lang="en-US" sz="4000" u="sng" dirty="0" smtClean="0">
                <a:solidFill>
                  <a:srgbClr val="FF9999"/>
                </a:solidFill>
                <a:cs typeface="Titr" pitchFamily="2" charset="-78"/>
              </a:rPr>
              <a:t>S5-4</a:t>
            </a:r>
            <a:r>
              <a:rPr lang="fa-IR" sz="4000" u="sng" dirty="0" smtClean="0">
                <a:solidFill>
                  <a:srgbClr val="FF9999"/>
                </a:solidFill>
                <a:cs typeface="Titr" pitchFamily="2" charset="-78"/>
              </a:rPr>
              <a:t>(</a:t>
            </a:r>
            <a:endParaRPr lang="en-US" sz="4000" u="sng" dirty="0">
              <a:solidFill>
                <a:srgbClr val="FF9999"/>
              </a:solidFill>
              <a:cs typeface="Titr" pitchFamily="2" charset="-78"/>
            </a:endParaRPr>
          </a:p>
        </p:txBody>
      </p:sp>
      <p:pic>
        <p:nvPicPr>
          <p:cNvPr id="50179" name="Picture 4" descr="na103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260351"/>
            <a:ext cx="22320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500649"/>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77334" y="123537"/>
            <a:ext cx="8596668" cy="759690"/>
          </a:xfrm>
        </p:spPr>
        <p:txBody>
          <a:bodyPr/>
          <a:lstStyle/>
          <a:p>
            <a:pPr algn="ctr" eaLnBrk="1" hangingPunct="1">
              <a:defRPr/>
            </a:pPr>
            <a:r>
              <a:rPr lang="fa-IR" dirty="0" smtClean="0"/>
              <a:t>مقدمه</a:t>
            </a:r>
            <a:endParaRPr lang="en-US" dirty="0" smtClean="0"/>
          </a:p>
        </p:txBody>
      </p:sp>
      <p:sp>
        <p:nvSpPr>
          <p:cNvPr id="149507" name="Rectangle 3"/>
          <p:cNvSpPr>
            <a:spLocks noGrp="1" noChangeArrowheads="1"/>
          </p:cNvSpPr>
          <p:nvPr>
            <p:ph idx="1"/>
          </p:nvPr>
        </p:nvSpPr>
        <p:spPr>
          <a:xfrm>
            <a:off x="0" y="737755"/>
            <a:ext cx="10515600" cy="5501554"/>
          </a:xfrm>
        </p:spPr>
        <p:txBody>
          <a:bodyPr>
            <a:normAutofit/>
          </a:bodyPr>
          <a:lstStyle/>
          <a:p>
            <a:pPr marL="0" indent="0" algn="r" rtl="1">
              <a:buNone/>
            </a:pPr>
            <a:r>
              <a:rPr lang="fa-IR" dirty="0" smtClean="0">
                <a:cs typeface="B Nazanin" panose="00000400000000000000" pitchFamily="2" charset="-78"/>
              </a:rPr>
              <a:t>کمیته </a:t>
            </a:r>
            <a:r>
              <a:rPr lang="fa-IR" dirty="0">
                <a:cs typeface="B Nazanin" panose="00000400000000000000" pitchFamily="2" charset="-78"/>
              </a:rPr>
              <a:t>بهداشت و درمان با مسئولیت وزارت بهداشت و درمان و </a:t>
            </a:r>
            <a:r>
              <a:rPr lang="fa-IR" dirty="0" err="1">
                <a:cs typeface="B Nazanin" panose="00000400000000000000" pitchFamily="2" charset="-78"/>
              </a:rPr>
              <a:t>متناظر</a:t>
            </a:r>
            <a:r>
              <a:rPr lang="fa-IR" dirty="0">
                <a:cs typeface="B Nazanin" panose="00000400000000000000" pitchFamily="2" charset="-78"/>
              </a:rPr>
              <a:t> آن در استانها دانشگاههای علوم پزشکی و خدمات بهداشت درمانی </a:t>
            </a:r>
            <a:r>
              <a:rPr lang="fa-IR" dirty="0" smtClean="0">
                <a:cs typeface="B Nazanin" panose="00000400000000000000" pitchFamily="2" charset="-78"/>
              </a:rPr>
              <a:t>علی </a:t>
            </a:r>
            <a:r>
              <a:rPr lang="fa-IR" dirty="0" err="1" smtClean="0">
                <a:cs typeface="B Nazanin" panose="00000400000000000000" pitchFamily="2" charset="-78"/>
              </a:rPr>
              <a:t>الخصوص</a:t>
            </a:r>
            <a:r>
              <a:rPr lang="fa-IR" dirty="0" smtClean="0">
                <a:cs typeface="B Nazanin" panose="00000400000000000000" pitchFamily="2" charset="-78"/>
              </a:rPr>
              <a:t> دانشگاههای </a:t>
            </a:r>
            <a:r>
              <a:rPr lang="fa-IR" dirty="0">
                <a:cs typeface="B Nazanin" panose="00000400000000000000" pitchFamily="2" charset="-78"/>
              </a:rPr>
              <a:t>مستقر در 4 </a:t>
            </a:r>
            <a:r>
              <a:rPr lang="fa-IR" dirty="0" err="1">
                <a:cs typeface="B Nazanin" panose="00000400000000000000" pitchFamily="2" charset="-78"/>
              </a:rPr>
              <a:t>مرزخسروی</a:t>
            </a:r>
            <a:r>
              <a:rPr lang="fa-IR" dirty="0">
                <a:cs typeface="B Nazanin" panose="00000400000000000000" pitchFamily="2" charset="-78"/>
              </a:rPr>
              <a:t>) دانشگاه علوم پزشکی کرمانشاه(، مهران)دانشگاه علوم پزشکی ایلام (، </a:t>
            </a:r>
            <a:r>
              <a:rPr lang="fa-IR" dirty="0" err="1">
                <a:cs typeface="B Nazanin" panose="00000400000000000000" pitchFamily="2" charset="-78"/>
              </a:rPr>
              <a:t>چذابه</a:t>
            </a:r>
            <a:r>
              <a:rPr lang="fa-IR" dirty="0">
                <a:cs typeface="B Nazanin" panose="00000400000000000000" pitchFamily="2" charset="-78"/>
              </a:rPr>
              <a:t>)دانشگاه علوم پزشکی اهواز( و </a:t>
            </a:r>
            <a:r>
              <a:rPr lang="fa-IR" dirty="0" err="1">
                <a:cs typeface="B Nazanin" panose="00000400000000000000" pitchFamily="2" charset="-78"/>
              </a:rPr>
              <a:t>شلمچه</a:t>
            </a:r>
            <a:r>
              <a:rPr lang="fa-IR" dirty="0">
                <a:cs typeface="B Nazanin" panose="00000400000000000000" pitchFamily="2" charset="-78"/>
              </a:rPr>
              <a:t> )</a:t>
            </a:r>
            <a:r>
              <a:rPr lang="fa-IR" dirty="0" smtClean="0">
                <a:cs typeface="B Nazanin" panose="00000400000000000000" pitchFamily="2" charset="-78"/>
              </a:rPr>
              <a:t>دانشگاه علوم </a:t>
            </a:r>
            <a:r>
              <a:rPr lang="fa-IR" dirty="0">
                <a:cs typeface="B Nazanin" panose="00000400000000000000" pitchFamily="2" charset="-78"/>
              </a:rPr>
              <a:t>پزشکی آبادان ( و با همکاری سازمانهای ذیل خدمات سلامتی را به زائران آقا </a:t>
            </a:r>
            <a:r>
              <a:rPr lang="fa-IR" dirty="0" err="1">
                <a:cs typeface="B Nazanin" panose="00000400000000000000" pitchFamily="2" charset="-78"/>
              </a:rPr>
              <a:t>اباعبدالله</a:t>
            </a:r>
            <a:r>
              <a:rPr lang="fa-IR" dirty="0">
                <a:cs typeface="B Nazanin" panose="00000400000000000000" pitchFamily="2" charset="-78"/>
              </a:rPr>
              <a:t> </a:t>
            </a:r>
            <a:r>
              <a:rPr lang="fa-IR" dirty="0" err="1">
                <a:cs typeface="B Nazanin" panose="00000400000000000000" pitchFamily="2" charset="-78"/>
              </a:rPr>
              <a:t>الحسین</a:t>
            </a:r>
            <a:r>
              <a:rPr lang="fa-IR" dirty="0">
                <a:cs typeface="B Nazanin" panose="00000400000000000000" pitchFamily="2" charset="-78"/>
              </a:rPr>
              <a:t> ارائه می نمایند .</a:t>
            </a:r>
          </a:p>
          <a:p>
            <a:pPr marL="0" indent="0" algn="r" rtl="1">
              <a:buNone/>
            </a:pPr>
            <a:r>
              <a:rPr lang="fa-IR" dirty="0">
                <a:cs typeface="B Nazanin" panose="00000400000000000000" pitchFamily="2" charset="-78"/>
              </a:rPr>
              <a:t>1 – ستاد کل نیروهای مسلح </a:t>
            </a:r>
            <a:r>
              <a:rPr lang="fa-IR" dirty="0" smtClean="0">
                <a:cs typeface="B Nazanin" panose="00000400000000000000" pitchFamily="2" charset="-78"/>
              </a:rPr>
              <a:t>((اداره </a:t>
            </a:r>
            <a:r>
              <a:rPr lang="fa-IR" dirty="0">
                <a:cs typeface="B Nazanin" panose="00000400000000000000" pitchFamily="2" charset="-78"/>
              </a:rPr>
              <a:t>کل بهداشت و </a:t>
            </a:r>
            <a:r>
              <a:rPr lang="fa-IR" dirty="0" smtClean="0">
                <a:cs typeface="B Nazanin" panose="00000400000000000000" pitchFamily="2" charset="-78"/>
              </a:rPr>
              <a:t>درمان)) (ارتش </a:t>
            </a:r>
            <a:r>
              <a:rPr lang="fa-IR" dirty="0">
                <a:cs typeface="B Nazanin" panose="00000400000000000000" pitchFamily="2" charset="-78"/>
              </a:rPr>
              <a:t>، سپاه ، بسیج جامعه پزشکی ، </a:t>
            </a:r>
            <a:r>
              <a:rPr lang="fa-IR" dirty="0" err="1">
                <a:cs typeface="B Nazanin" panose="00000400000000000000" pitchFamily="2" charset="-78"/>
              </a:rPr>
              <a:t>ناجا</a:t>
            </a:r>
            <a:r>
              <a:rPr lang="fa-IR" dirty="0">
                <a:cs typeface="B Nazanin" panose="00000400000000000000" pitchFamily="2" charset="-78"/>
              </a:rPr>
              <a:t> و سازمان </a:t>
            </a:r>
            <a:r>
              <a:rPr lang="fa-IR" dirty="0" err="1">
                <a:cs typeface="B Nazanin" panose="00000400000000000000" pitchFamily="2" charset="-78"/>
              </a:rPr>
              <a:t>پدافند</a:t>
            </a:r>
            <a:r>
              <a:rPr lang="fa-IR" dirty="0">
                <a:cs typeface="B Nazanin" panose="00000400000000000000" pitchFamily="2" charset="-78"/>
              </a:rPr>
              <a:t> غیر </a:t>
            </a:r>
            <a:r>
              <a:rPr lang="fa-IR" dirty="0" smtClean="0">
                <a:cs typeface="B Nazanin" panose="00000400000000000000" pitchFamily="2" charset="-78"/>
              </a:rPr>
              <a:t>عامل)</a:t>
            </a:r>
            <a:endParaRPr lang="fa-IR" dirty="0">
              <a:cs typeface="B Nazanin" panose="00000400000000000000" pitchFamily="2" charset="-78"/>
            </a:endParaRPr>
          </a:p>
          <a:p>
            <a:pPr marL="0" indent="0" algn="r" rtl="1">
              <a:buNone/>
            </a:pPr>
            <a:r>
              <a:rPr lang="fa-IR" dirty="0">
                <a:cs typeface="B Nazanin" panose="00000400000000000000" pitchFamily="2" charset="-78"/>
              </a:rPr>
              <a:t>2 – شرکت شهر سالم شهرداری تهران</a:t>
            </a:r>
          </a:p>
          <a:p>
            <a:pPr marL="0" indent="0" algn="r" rtl="1">
              <a:buNone/>
            </a:pPr>
            <a:r>
              <a:rPr lang="fa-IR" dirty="0">
                <a:cs typeface="B Nazanin" panose="00000400000000000000" pitchFamily="2" charset="-78"/>
              </a:rPr>
              <a:t>3 – معاونت درمان سازمان تأمین اجتماعی</a:t>
            </a:r>
          </a:p>
          <a:p>
            <a:pPr marL="0" indent="0" algn="r" rtl="1">
              <a:buNone/>
            </a:pPr>
            <a:r>
              <a:rPr lang="fa-IR" dirty="0">
                <a:cs typeface="B Nazanin" panose="00000400000000000000" pitchFamily="2" charset="-78"/>
              </a:rPr>
              <a:t>4 – ارتش جمهوری اسلامی ایران</a:t>
            </a:r>
          </a:p>
          <a:p>
            <a:pPr marL="0" indent="0" algn="r" rtl="1">
              <a:buNone/>
            </a:pPr>
            <a:r>
              <a:rPr lang="fa-IR" dirty="0">
                <a:cs typeface="B Nazanin" panose="00000400000000000000" pitchFamily="2" charset="-78"/>
              </a:rPr>
              <a:t>5 – جمعیت هلال احمر جمهوری اسلامی ایران</a:t>
            </a:r>
          </a:p>
          <a:p>
            <a:pPr marL="0" indent="0" algn="r" rtl="1">
              <a:buNone/>
            </a:pPr>
            <a:r>
              <a:rPr lang="fa-IR" dirty="0">
                <a:cs typeface="B Nazanin" panose="00000400000000000000" pitchFamily="2" charset="-78"/>
              </a:rPr>
              <a:t>6 – سازمان مدیریت بحران کشور</a:t>
            </a:r>
          </a:p>
          <a:p>
            <a:pPr marL="0" indent="0" algn="r" rtl="1">
              <a:buNone/>
            </a:pPr>
            <a:r>
              <a:rPr lang="fa-IR" dirty="0">
                <a:cs typeface="B Nazanin" panose="00000400000000000000" pitchFamily="2" charset="-78"/>
              </a:rPr>
              <a:t>7 – سازمان صدا و سیما جمهوری اسلامی ایران</a:t>
            </a:r>
          </a:p>
          <a:p>
            <a:pPr marL="0" indent="0" algn="r" rtl="1">
              <a:buNone/>
            </a:pPr>
            <a:r>
              <a:rPr lang="fa-IR" dirty="0">
                <a:cs typeface="B Nazanin" panose="00000400000000000000" pitchFamily="2" charset="-78"/>
              </a:rPr>
              <a:t>8 – سازمان بهزیستی کشور</a:t>
            </a:r>
          </a:p>
          <a:p>
            <a:pPr marL="0" indent="0" algn="r" rtl="1">
              <a:buNone/>
            </a:pPr>
            <a:r>
              <a:rPr lang="fa-IR" dirty="0">
                <a:cs typeface="B Nazanin" panose="00000400000000000000" pitchFamily="2" charset="-78"/>
              </a:rPr>
              <a:t>9 - وزارت اطلاعات</a:t>
            </a:r>
            <a:endParaRPr lang="en-US" dirty="0" smtClean="0">
              <a:cs typeface="B Nazanin" panose="00000400000000000000" pitchFamily="2" charset="-78"/>
            </a:endParaRPr>
          </a:p>
        </p:txBody>
      </p:sp>
    </p:spTree>
    <p:extLst>
      <p:ext uri="{BB962C8B-B14F-4D97-AF65-F5344CB8AC3E}">
        <p14:creationId xmlns:p14="http://schemas.microsoft.com/office/powerpoint/2010/main" val="1406731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194955" y="692151"/>
            <a:ext cx="9026958" cy="1139825"/>
          </a:xfrm>
          <a:ln w="57150" cap="flat" cmpd="thinThick">
            <a:solidFill>
              <a:srgbClr val="00FF00"/>
            </a:solidFill>
          </a:ln>
        </p:spPr>
        <p:txBody>
          <a:bodyPr>
            <a:normAutofit fontScale="90000"/>
          </a:bodyPr>
          <a:lstStyle/>
          <a:p>
            <a:pPr eaLnBrk="1" hangingPunct="1">
              <a:defRPr/>
            </a:pPr>
            <a:r>
              <a:rPr lang="fa-IR" altLang="zh-CN" sz="4000" dirty="0">
                <a:solidFill>
                  <a:srgbClr val="FF9999"/>
                </a:solidFill>
                <a:cs typeface="Titr" pitchFamily="2" charset="-78"/>
              </a:rPr>
              <a:t>م</a:t>
            </a:r>
            <a:r>
              <a:rPr lang="ar-SA" altLang="zh-CN" sz="4000" dirty="0">
                <a:solidFill>
                  <a:srgbClr val="FF9999"/>
                </a:solidFill>
                <a:cs typeface="Titr" pitchFamily="2" charset="-78"/>
              </a:rPr>
              <a:t>ديريت </a:t>
            </a:r>
            <a:r>
              <a:rPr lang="fa-IR" altLang="zh-CN" sz="4000" dirty="0" smtClean="0">
                <a:solidFill>
                  <a:srgbClr val="FF9999"/>
                </a:solidFill>
                <a:cs typeface="Titr" pitchFamily="2" charset="-78"/>
              </a:rPr>
              <a:t>بهداشت آب و فاضلاب </a:t>
            </a:r>
            <a:r>
              <a:rPr lang="ar-SA" altLang="zh-CN" sz="4000" dirty="0" smtClean="0">
                <a:solidFill>
                  <a:srgbClr val="FF9999"/>
                </a:solidFill>
                <a:cs typeface="Titr" pitchFamily="2" charset="-78"/>
              </a:rPr>
              <a:t>شامل </a:t>
            </a:r>
            <a:r>
              <a:rPr lang="ar-SA" altLang="zh-CN" sz="4000" dirty="0">
                <a:solidFill>
                  <a:srgbClr val="FF9999"/>
                </a:solidFill>
                <a:cs typeface="Titr" pitchFamily="2" charset="-78"/>
              </a:rPr>
              <a:t>سه مرحله است </a:t>
            </a:r>
            <a:endParaRPr lang="en-US" sz="4000" dirty="0">
              <a:solidFill>
                <a:srgbClr val="FF9999"/>
              </a:solidFill>
              <a:cs typeface="Titr" pitchFamily="2" charset="-78"/>
            </a:endParaRPr>
          </a:p>
        </p:txBody>
      </p:sp>
      <p:sp>
        <p:nvSpPr>
          <p:cNvPr id="116739" name="Rectangle 3"/>
          <p:cNvSpPr>
            <a:spLocks noGrp="1" noChangeArrowheads="1"/>
          </p:cNvSpPr>
          <p:nvPr>
            <p:ph idx="1"/>
          </p:nvPr>
        </p:nvSpPr>
        <p:spPr>
          <a:xfrm>
            <a:off x="2063750" y="2454275"/>
            <a:ext cx="8135938" cy="3486150"/>
          </a:xfrm>
          <a:ln w="6350">
            <a:solidFill>
              <a:srgbClr val="D60093"/>
            </a:solidFill>
          </a:ln>
        </p:spPr>
        <p:txBody>
          <a:bodyPr>
            <a:normAutofit lnSpcReduction="10000"/>
          </a:bodyPr>
          <a:lstStyle/>
          <a:p>
            <a:pPr lvl="1" algn="r" rtl="1" eaLnBrk="1" hangingPunct="1">
              <a:lnSpc>
                <a:spcPct val="90000"/>
              </a:lnSpc>
              <a:buClr>
                <a:srgbClr val="FFCC00"/>
              </a:buClr>
              <a:buFont typeface="Wingdings" panose="05000000000000000000" pitchFamily="2" charset="2"/>
              <a:buChar char="%"/>
            </a:pPr>
            <a:r>
              <a:rPr lang="fa-IR" altLang="en-US" sz="4000" dirty="0">
                <a:cs typeface="Mitra" panose="00000400000000000000" pitchFamily="2" charset="-78"/>
              </a:rPr>
              <a:t> </a:t>
            </a:r>
            <a:r>
              <a:rPr lang="ar-SA" altLang="en-US" sz="4000" dirty="0">
                <a:cs typeface="Mitra" panose="00000400000000000000" pitchFamily="2" charset="-78"/>
              </a:rPr>
              <a:t>1 </a:t>
            </a:r>
            <a:r>
              <a:rPr lang="en-US" altLang="en-US" sz="4000" dirty="0">
                <a:latin typeface="Arial" panose="020B0604020202020204" pitchFamily="34" charset="0"/>
                <a:cs typeface="Mitra" panose="00000400000000000000" pitchFamily="2" charset="-78"/>
              </a:rPr>
              <a:t>–</a:t>
            </a:r>
            <a:r>
              <a:rPr lang="ar-SA" altLang="en-US" sz="4000" dirty="0">
                <a:cs typeface="Mitra" panose="00000400000000000000" pitchFamily="2" charset="-78"/>
              </a:rPr>
              <a:t> قبل از </a:t>
            </a:r>
            <a:r>
              <a:rPr lang="fa-IR" altLang="en-US" sz="4000" dirty="0" smtClean="0">
                <a:cs typeface="Mitra" panose="00000400000000000000" pitchFamily="2" charset="-78"/>
              </a:rPr>
              <a:t>شروع مراسم</a:t>
            </a:r>
            <a:endParaRPr lang="ar-SA" altLang="en-US" sz="4000" dirty="0">
              <a:cs typeface="Mitra" panose="00000400000000000000" pitchFamily="2" charset="-78"/>
            </a:endParaRPr>
          </a:p>
          <a:p>
            <a:pPr lvl="1" algn="r" rtl="1" eaLnBrk="1" hangingPunct="1">
              <a:lnSpc>
                <a:spcPct val="90000"/>
              </a:lnSpc>
              <a:buClr>
                <a:srgbClr val="FFCC00"/>
              </a:buClr>
              <a:buFont typeface="Wingdings" panose="05000000000000000000" pitchFamily="2" charset="2"/>
              <a:buChar char="%"/>
            </a:pPr>
            <a:r>
              <a:rPr lang="fa-IR" altLang="en-US" sz="4000" dirty="0">
                <a:cs typeface="Mitra" panose="00000400000000000000" pitchFamily="2" charset="-78"/>
              </a:rPr>
              <a:t> </a:t>
            </a:r>
            <a:r>
              <a:rPr lang="ar-SA" altLang="en-US" sz="4000" dirty="0">
                <a:cs typeface="Mitra" panose="00000400000000000000" pitchFamily="2" charset="-78"/>
              </a:rPr>
              <a:t>2 </a:t>
            </a:r>
            <a:r>
              <a:rPr lang="en-US" altLang="en-US" sz="4000" dirty="0">
                <a:latin typeface="Arial" panose="020B0604020202020204" pitchFamily="34" charset="0"/>
                <a:cs typeface="Mitra" panose="00000400000000000000" pitchFamily="2" charset="-78"/>
              </a:rPr>
              <a:t>–</a:t>
            </a:r>
            <a:r>
              <a:rPr lang="ar-SA" altLang="en-US" sz="4000" dirty="0">
                <a:cs typeface="Mitra" panose="00000400000000000000" pitchFamily="2" charset="-78"/>
              </a:rPr>
              <a:t> </a:t>
            </a:r>
            <a:r>
              <a:rPr lang="fa-IR" altLang="en-US" sz="4000" dirty="0" smtClean="0">
                <a:cs typeface="Mitra" panose="00000400000000000000" pitchFamily="2" charset="-78"/>
              </a:rPr>
              <a:t>هنگام مراسم</a:t>
            </a:r>
            <a:endParaRPr lang="ar-SA" altLang="en-US" sz="4000" dirty="0">
              <a:cs typeface="Mitra" panose="00000400000000000000" pitchFamily="2" charset="-78"/>
            </a:endParaRPr>
          </a:p>
          <a:p>
            <a:pPr lvl="1" algn="r" rtl="1" eaLnBrk="1" hangingPunct="1">
              <a:lnSpc>
                <a:spcPct val="90000"/>
              </a:lnSpc>
              <a:buClr>
                <a:srgbClr val="FFCC00"/>
              </a:buClr>
              <a:buFont typeface="Wingdings" panose="05000000000000000000" pitchFamily="2" charset="2"/>
              <a:buChar char="%"/>
            </a:pPr>
            <a:r>
              <a:rPr lang="fa-IR" altLang="en-US" sz="4000" dirty="0">
                <a:cs typeface="Mitra" panose="00000400000000000000" pitchFamily="2" charset="-78"/>
              </a:rPr>
              <a:t> </a:t>
            </a:r>
            <a:r>
              <a:rPr lang="ar-SA" altLang="en-US" sz="4000" dirty="0">
                <a:cs typeface="Mitra" panose="00000400000000000000" pitchFamily="2" charset="-78"/>
              </a:rPr>
              <a:t>3 - بعد از </a:t>
            </a:r>
            <a:r>
              <a:rPr lang="fa-IR" altLang="en-US" sz="4000" dirty="0" smtClean="0">
                <a:cs typeface="Mitra" panose="00000400000000000000" pitchFamily="2" charset="-78"/>
              </a:rPr>
              <a:t>مراسم</a:t>
            </a:r>
            <a:endParaRPr lang="ar-SA" altLang="en-US" sz="4000" dirty="0">
              <a:cs typeface="Mitra" panose="00000400000000000000" pitchFamily="2" charset="-78"/>
            </a:endParaRPr>
          </a:p>
          <a:p>
            <a:pPr lvl="1" algn="r" rtl="1" eaLnBrk="1" hangingPunct="1">
              <a:lnSpc>
                <a:spcPct val="90000"/>
              </a:lnSpc>
              <a:buFont typeface="Tahoma" panose="020B0604030504040204" pitchFamily="34" charset="0"/>
              <a:buNone/>
            </a:pPr>
            <a:r>
              <a:rPr lang="ar-SA" altLang="en-US" sz="4000" dirty="0">
                <a:cs typeface="Mitra" panose="00000400000000000000" pitchFamily="2" charset="-78"/>
              </a:rPr>
              <a:t>نظارت بر تأمين آب آشاميدني سالم و دفع بهداشتي فاضلاب از اقدامات مؤثر و مهم در مديريت بهداشت محيط در </a:t>
            </a:r>
            <a:r>
              <a:rPr lang="fa-IR" altLang="en-US" sz="4000" dirty="0" smtClean="0">
                <a:cs typeface="Mitra" panose="00000400000000000000" pitchFamily="2" charset="-78"/>
              </a:rPr>
              <a:t>هنگام مراسم </a:t>
            </a:r>
            <a:r>
              <a:rPr lang="ar-SA" altLang="en-US" sz="4000" dirty="0" smtClean="0">
                <a:cs typeface="Mitra" panose="00000400000000000000" pitchFamily="2" charset="-78"/>
              </a:rPr>
              <a:t>است</a:t>
            </a:r>
            <a:r>
              <a:rPr lang="ar-SA" altLang="en-US" sz="4000" dirty="0">
                <a:cs typeface="Mitra" panose="00000400000000000000" pitchFamily="2" charset="-78"/>
              </a:rPr>
              <a:t>. </a:t>
            </a:r>
            <a:endParaRPr lang="en-US" altLang="en-US" sz="4000" dirty="0">
              <a:cs typeface="Mitra" panose="00000400000000000000" pitchFamily="2" charset="-78"/>
            </a:endParaRPr>
          </a:p>
        </p:txBody>
      </p:sp>
    </p:spTree>
    <p:extLst>
      <p:ext uri="{BB962C8B-B14F-4D97-AF65-F5344CB8AC3E}">
        <p14:creationId xmlns:p14="http://schemas.microsoft.com/office/powerpoint/2010/main" val="18466160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6738">
                                            <p:txEl>
                                              <p:charRg st="4294967295" end="429496729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16739">
                                            <p:txEl>
                                              <p:pRg st="0" end="0"/>
                                            </p:txEl>
                                          </p:spTgt>
                                        </p:tgtEl>
                                        <p:attrNameLst>
                                          <p:attrName>style.visibility</p:attrName>
                                        </p:attrNameLst>
                                      </p:cBhvr>
                                      <p:to>
                                        <p:strVal val="visible"/>
                                      </p:to>
                                    </p:set>
                                    <p:anim calcmode="lin" valueType="num">
                                      <p:cBhvr additive="base">
                                        <p:cTn id="11" dur="500" fill="hold"/>
                                        <p:tgtEl>
                                          <p:spTgt spid="11673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67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rbrake.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116739">
                                            <p:txEl>
                                              <p:pRg st="1" end="1"/>
                                            </p:txEl>
                                          </p:spTgt>
                                        </p:tgtEl>
                                        <p:attrNameLst>
                                          <p:attrName>style.visibility</p:attrName>
                                        </p:attrNameLst>
                                      </p:cBhvr>
                                      <p:to>
                                        <p:strVal val="visible"/>
                                      </p:to>
                                    </p:set>
                                    <p:anim calcmode="lin" valueType="num">
                                      <p:cBhvr additive="base">
                                        <p:cTn id="15" dur="500" fill="hold"/>
                                        <p:tgtEl>
                                          <p:spTgt spid="116739">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167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rbrake.wav"/>
                                        </p:tgtEl>
                                      </p:cMediaNode>
                                    </p:audio>
                                  </p:subTnLst>
                                </p:cTn>
                              </p:par>
                              <p:par>
                                <p:cTn id="17" presetID="2" presetClass="entr" presetSubtype="2" fill="hold" grpId="0" nodeType="with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par>
                                <p:cTn id="21" presetID="2" presetClass="entr" presetSubtype="2" fill="hold" grpId="0" nodeType="withEffect">
                                  <p:stCondLst>
                                    <p:cond delay="0"/>
                                  </p:stCondLst>
                                  <p:childTnLst>
                                    <p:set>
                                      <p:cBhvr>
                                        <p:cTn id="22" dur="1" fill="hold">
                                          <p:stCondLst>
                                            <p:cond delay="0"/>
                                          </p:stCondLst>
                                        </p:cTn>
                                        <p:tgtEl>
                                          <p:spTgt spid="116739">
                                            <p:txEl>
                                              <p:pRg st="3" end="3"/>
                                            </p:txEl>
                                          </p:spTgt>
                                        </p:tgtEl>
                                        <p:attrNameLst>
                                          <p:attrName>style.visibility</p:attrName>
                                        </p:attrNameLst>
                                      </p:cBhvr>
                                      <p:to>
                                        <p:strVal val="visible"/>
                                      </p:to>
                                    </p:set>
                                    <p:anim calcmode="lin" valueType="num">
                                      <p:cBhvr additive="base">
                                        <p:cTn id="23" dur="500" fill="hold"/>
                                        <p:tgtEl>
                                          <p:spTgt spid="11673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167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711451" y="377826"/>
            <a:ext cx="7407275" cy="1101725"/>
          </a:xfrm>
          <a:ln cap="rnd">
            <a:solidFill>
              <a:schemeClr val="tx1"/>
            </a:solidFill>
            <a:prstDash val="sysDot"/>
          </a:ln>
          <a:scene3d>
            <a:camera prst="legacyPerspectiveTopRight">
              <a:rot lat="20999999" lon="20999999" rev="0"/>
            </a:camera>
            <a:lightRig rig="legacyFlat3" dir="b"/>
          </a:scene3d>
          <a:sp3d extrusionH="887400" prstMaterial="legacyMatte">
            <a:bevelT w="13500" h="13500" prst="angle"/>
            <a:bevelB w="13500" h="13500" prst="angle"/>
            <a:extrusionClr>
              <a:schemeClr val="tx1"/>
            </a:extrusionClr>
          </a:sp3d>
        </p:spPr>
        <p:txBody>
          <a:bodyPr>
            <a:flatTx/>
          </a:bodyPr>
          <a:lstStyle/>
          <a:p>
            <a:pPr eaLnBrk="1" hangingPunct="1">
              <a:defRPr/>
            </a:pPr>
            <a:r>
              <a:rPr lang="ar-SA" sz="4000" b="1">
                <a:solidFill>
                  <a:srgbClr val="FF9999"/>
                </a:solidFill>
                <a:cs typeface="Mitra" pitchFamily="2" charset="-78"/>
              </a:rPr>
              <a:t>تبيين وظايف مرتبط با</a:t>
            </a:r>
            <a:r>
              <a:rPr lang="fa-IR" sz="4000" b="1">
                <a:solidFill>
                  <a:srgbClr val="FF9999"/>
                </a:solidFill>
                <a:cs typeface="Mitra" pitchFamily="2" charset="-78"/>
              </a:rPr>
              <a:t> </a:t>
            </a:r>
            <a:r>
              <a:rPr lang="ar-SA" sz="4000" b="1">
                <a:solidFill>
                  <a:srgbClr val="FF9999"/>
                </a:solidFill>
                <a:cs typeface="Mitra" pitchFamily="2" charset="-78"/>
              </a:rPr>
              <a:t>تأمين آب آشاميدني</a:t>
            </a:r>
            <a:endParaRPr lang="en-US" sz="4000" b="1">
              <a:solidFill>
                <a:srgbClr val="FF9999"/>
              </a:solidFill>
              <a:cs typeface="Mitra" pitchFamily="2" charset="-78"/>
            </a:endParaRPr>
          </a:p>
        </p:txBody>
      </p:sp>
      <p:sp>
        <p:nvSpPr>
          <p:cNvPr id="117763" name="Rectangle 3"/>
          <p:cNvSpPr>
            <a:spLocks noGrp="1" noChangeArrowheads="1"/>
          </p:cNvSpPr>
          <p:nvPr>
            <p:ph type="body" sz="half" idx="1"/>
          </p:nvPr>
        </p:nvSpPr>
        <p:spPr>
          <a:xfrm>
            <a:off x="1981201" y="1600200"/>
            <a:ext cx="5051425" cy="4852988"/>
          </a:xfrm>
          <a:ln w="76200" cap="flat" cmpd="tri">
            <a:solidFill>
              <a:srgbClr val="660066"/>
            </a:solidFill>
          </a:ln>
        </p:spPr>
        <p:txBody>
          <a:bodyPr/>
          <a:lstStyle/>
          <a:p>
            <a:pPr algn="r" rtl="1" eaLnBrk="1" hangingPunct="1">
              <a:buFontTx/>
              <a:buNone/>
            </a:pPr>
            <a:r>
              <a:rPr lang="ar-SA" altLang="en-US" sz="3600" dirty="0">
                <a:cs typeface="Mitra" panose="00000400000000000000" pitchFamily="2" charset="-78"/>
              </a:rPr>
              <a:t>1 </a:t>
            </a:r>
            <a:r>
              <a:rPr lang="en-US" altLang="en-US" dirty="0" smtClean="0">
                <a:effectLst/>
                <a:latin typeface="Arial" panose="020B0604020202020204" pitchFamily="34" charset="0"/>
                <a:cs typeface="Mitra" panose="00000400000000000000" pitchFamily="2" charset="-78"/>
              </a:rPr>
              <a:t>–</a:t>
            </a:r>
            <a:r>
              <a:rPr lang="ar-SA" altLang="en-US" dirty="0" smtClean="0">
                <a:effectLst/>
                <a:cs typeface="Mitra" panose="00000400000000000000" pitchFamily="2" charset="-78"/>
              </a:rPr>
              <a:t> شركت هاي آب و فاضلاب شهري و روستايي مسئول تأمين و توزيع آب سالم و كنترل كيفيت آن هستند. </a:t>
            </a:r>
          </a:p>
          <a:p>
            <a:pPr algn="r" rtl="1" eaLnBrk="1" hangingPunct="1">
              <a:buFontTx/>
              <a:buNone/>
            </a:pPr>
            <a:r>
              <a:rPr lang="ar-SA" altLang="en-US" dirty="0" smtClean="0">
                <a:effectLst/>
                <a:cs typeface="Mitra" panose="00000400000000000000" pitchFamily="2" charset="-78"/>
              </a:rPr>
              <a:t>2 </a:t>
            </a:r>
            <a:r>
              <a:rPr lang="en-US" altLang="en-US" dirty="0" smtClean="0">
                <a:effectLst/>
                <a:latin typeface="Arial" panose="020B0604020202020204" pitchFamily="34" charset="0"/>
                <a:cs typeface="Mitra" panose="00000400000000000000" pitchFamily="2" charset="-78"/>
              </a:rPr>
              <a:t>–</a:t>
            </a:r>
            <a:r>
              <a:rPr lang="ar-SA" altLang="en-US" dirty="0" smtClean="0">
                <a:effectLst/>
                <a:cs typeface="Mitra" panose="00000400000000000000" pitchFamily="2" charset="-78"/>
              </a:rPr>
              <a:t> وزارت بهداشت ، درمان و آموزش پزشكي موظف به نظارت بر </a:t>
            </a:r>
            <a:r>
              <a:rPr lang="ar-SA" altLang="en-US" b="1" dirty="0" smtClean="0">
                <a:solidFill>
                  <a:srgbClr val="0070C0"/>
                </a:solidFill>
                <a:effectLst/>
                <a:cs typeface="Mitra" panose="00000400000000000000" pitchFamily="2" charset="-78"/>
              </a:rPr>
              <a:t>كنترل كيفي آب آشاميدني</a:t>
            </a:r>
            <a:r>
              <a:rPr lang="ar-SA" altLang="en-US" dirty="0" smtClean="0">
                <a:effectLst/>
                <a:cs typeface="Mitra" panose="00000400000000000000" pitchFamily="2" charset="-78"/>
              </a:rPr>
              <a:t> از محل آبگير تا نقطه مصرف مي باشد</a:t>
            </a:r>
            <a:r>
              <a:rPr lang="ar-SA" altLang="en-US" dirty="0">
                <a:cs typeface="Mitra" panose="00000400000000000000" pitchFamily="2" charset="-78"/>
              </a:rPr>
              <a:t>. </a:t>
            </a:r>
            <a:endParaRPr lang="en-US" altLang="en-US" dirty="0">
              <a:cs typeface="Mitra" panose="00000400000000000000" pitchFamily="2" charset="-78"/>
            </a:endParaRPr>
          </a:p>
        </p:txBody>
      </p:sp>
      <p:pic>
        <p:nvPicPr>
          <p:cNvPr id="52228" name="Picture 4" descr="jfood06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04063" y="1628776"/>
            <a:ext cx="3313112" cy="4824413"/>
          </a:xfrm>
          <a:noFill/>
          <a:ln w="57150" cmpd="thickThin">
            <a:solidFill>
              <a:srgbClr val="66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58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7762">
                                            <p:txEl>
                                              <p:charRg st="4294967295" end="4294967295"/>
                                            </p:txEl>
                                          </p:spTgt>
                                        </p:tgtEl>
                                        <p:attrNameLst>
                                          <p:attrName>style.visibility</p:attrName>
                                        </p:attrNameLst>
                                      </p:cBhvr>
                                      <p:to>
                                        <p:strVal val="visible"/>
                                      </p:to>
                                    </p:set>
                                    <p:animEffect transition="in" filter="dissolve">
                                      <p:cBhvr>
                                        <p:cTn id="7" dur="500"/>
                                        <p:tgtEl>
                                          <p:spTgt spid="117762">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63">
                                            <p:bg/>
                                          </p:spTgt>
                                        </p:tgtEl>
                                        <p:attrNameLst>
                                          <p:attrName>style.visibility</p:attrName>
                                        </p:attrNameLst>
                                      </p:cBhvr>
                                      <p:to>
                                        <p:strVal val="visible"/>
                                      </p:to>
                                    </p:set>
                                    <p:animEffect transition="in" filter="dissolve">
                                      <p:cBhvr>
                                        <p:cTn id="12" dur="500"/>
                                        <p:tgtEl>
                                          <p:spTgt spid="11776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763">
                                            <p:txEl>
                                              <p:pRg st="0" end="0"/>
                                            </p:txEl>
                                          </p:spTgt>
                                        </p:tgtEl>
                                        <p:attrNameLst>
                                          <p:attrName>style.visibility</p:attrName>
                                        </p:attrNameLst>
                                      </p:cBhvr>
                                      <p:to>
                                        <p:strVal val="visible"/>
                                      </p:to>
                                    </p:set>
                                    <p:animEffect transition="in" filter="dissolve">
                                      <p:cBhvr>
                                        <p:cTn id="17" dur="500"/>
                                        <p:tgtEl>
                                          <p:spTgt spid="1177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763">
                                            <p:txEl>
                                              <p:pRg st="1" end="1"/>
                                            </p:txEl>
                                          </p:spTgt>
                                        </p:tgtEl>
                                        <p:attrNameLst>
                                          <p:attrName>style.visibility</p:attrName>
                                        </p:attrNameLst>
                                      </p:cBhvr>
                                      <p:to>
                                        <p:strVal val="visible"/>
                                      </p:to>
                                    </p:set>
                                    <p:animEffect transition="in" filter="dissolve">
                                      <p:cBhvr>
                                        <p:cTn id="22" dur="5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992313" y="692151"/>
            <a:ext cx="8229600" cy="1139825"/>
          </a:xfrm>
          <a:ln cap="flat">
            <a:solidFill>
              <a:schemeClr val="folHlink"/>
            </a:solidFill>
          </a:ln>
        </p:spPr>
        <p:txBody>
          <a:bodyPr>
            <a:normAutofit/>
          </a:bodyPr>
          <a:lstStyle/>
          <a:p>
            <a:pPr algn="ctr" eaLnBrk="1" hangingPunct="1"/>
            <a:r>
              <a:rPr lang="fa-IR" altLang="zh-CN" b="1" dirty="0" smtClean="0">
                <a:solidFill>
                  <a:srgbClr val="FF9999"/>
                </a:solidFill>
                <a:effectLst/>
                <a:cs typeface="Compset" panose="00000400000000000000" pitchFamily="2" charset="-78"/>
              </a:rPr>
              <a:t>و</a:t>
            </a:r>
            <a:r>
              <a:rPr lang="ar-SA" altLang="zh-CN" b="1" dirty="0" smtClean="0">
                <a:solidFill>
                  <a:srgbClr val="FF9999"/>
                </a:solidFill>
                <a:effectLst/>
                <a:cs typeface="Compset" panose="00000400000000000000" pitchFamily="2" charset="-78"/>
              </a:rPr>
              <a:t>ضعيت آبرساني و دفع فاضلاب</a:t>
            </a:r>
            <a:endParaRPr lang="en-US" altLang="en-US" b="1" dirty="0" smtClean="0">
              <a:solidFill>
                <a:srgbClr val="FF9999"/>
              </a:solidFill>
              <a:effectLst/>
              <a:cs typeface="Compset" panose="00000400000000000000" pitchFamily="2" charset="-78"/>
            </a:endParaRPr>
          </a:p>
        </p:txBody>
      </p:sp>
      <p:sp>
        <p:nvSpPr>
          <p:cNvPr id="118787" name="Rectangle 3"/>
          <p:cNvSpPr>
            <a:spLocks noGrp="1" noChangeArrowheads="1"/>
          </p:cNvSpPr>
          <p:nvPr>
            <p:ph idx="1"/>
          </p:nvPr>
        </p:nvSpPr>
        <p:spPr>
          <a:xfrm>
            <a:off x="1992313" y="2060576"/>
            <a:ext cx="8280400" cy="4321175"/>
          </a:xfrm>
          <a:ln>
            <a:solidFill>
              <a:srgbClr val="FFCC00"/>
            </a:solidFill>
          </a:ln>
        </p:spPr>
        <p:txBody>
          <a:bodyPr/>
          <a:lstStyle/>
          <a:p>
            <a:pPr algn="r" rtl="1" eaLnBrk="1" hangingPunct="1">
              <a:buFont typeface="Wingdings" pitchFamily="2" charset="2"/>
              <a:buChar char="H"/>
              <a:defRPr/>
            </a:pPr>
            <a:r>
              <a:rPr lang="fa-IR" b="1" i="1" dirty="0">
                <a:solidFill>
                  <a:srgbClr val="0070C0"/>
                </a:solidFill>
                <a:cs typeface="Mitra" pitchFamily="2" charset="-78"/>
              </a:rPr>
              <a:t> </a:t>
            </a:r>
            <a:r>
              <a:rPr lang="ar-SA" b="1" i="1" u="sng" dirty="0">
                <a:solidFill>
                  <a:srgbClr val="0070C0"/>
                </a:solidFill>
                <a:cs typeface="Mitra" pitchFamily="2" charset="-78"/>
              </a:rPr>
              <a:t>در اين شرايط احتمال موارد زير (يك يا چند مورد ) وجود دارد :</a:t>
            </a:r>
            <a:r>
              <a:rPr lang="ar-SA" b="1" dirty="0">
                <a:solidFill>
                  <a:srgbClr val="0070C0"/>
                </a:solidFill>
                <a:cs typeface="Mitra" pitchFamily="2" charset="-78"/>
              </a:rPr>
              <a:t> </a:t>
            </a:r>
          </a:p>
          <a:p>
            <a:pPr algn="r" rtl="1" eaLnBrk="1" hangingPunct="1">
              <a:buFont typeface="Wingdings" pitchFamily="2" charset="2"/>
              <a:buNone/>
              <a:defRPr/>
            </a:pPr>
            <a:r>
              <a:rPr lang="ar-SA" b="1" dirty="0">
                <a:cs typeface="Mitra" pitchFamily="2" charset="-78"/>
              </a:rPr>
              <a:t>1 </a:t>
            </a:r>
            <a:r>
              <a:rPr lang="en-US" b="1" dirty="0">
                <a:latin typeface="Arial"/>
                <a:cs typeface="Mitra" pitchFamily="2" charset="-78"/>
              </a:rPr>
              <a:t>–</a:t>
            </a:r>
            <a:r>
              <a:rPr lang="ar-SA" b="1" dirty="0">
                <a:cs typeface="Mitra" pitchFamily="2" charset="-78"/>
              </a:rPr>
              <a:t> از بين رفتن يا آسيب منبع آب و يا آلودگي آن </a:t>
            </a:r>
          </a:p>
          <a:p>
            <a:pPr algn="r" rtl="1" eaLnBrk="1" hangingPunct="1">
              <a:buFont typeface="Wingdings" pitchFamily="2" charset="2"/>
              <a:buNone/>
              <a:defRPr/>
            </a:pPr>
            <a:r>
              <a:rPr lang="ar-SA" b="1" dirty="0">
                <a:cs typeface="Mitra" pitchFamily="2" charset="-78"/>
              </a:rPr>
              <a:t>2 </a:t>
            </a:r>
            <a:r>
              <a:rPr lang="en-US" b="1" dirty="0">
                <a:latin typeface="Arial"/>
                <a:cs typeface="Mitra" pitchFamily="2" charset="-78"/>
              </a:rPr>
              <a:t>–</a:t>
            </a:r>
            <a:r>
              <a:rPr lang="ar-SA" b="1" dirty="0">
                <a:cs typeface="Mitra" pitchFamily="2" charset="-78"/>
              </a:rPr>
              <a:t> تخريب تصفيه خانه و يا اختلال در عمليات آن </a:t>
            </a:r>
          </a:p>
          <a:p>
            <a:pPr algn="r" rtl="1" eaLnBrk="1" hangingPunct="1">
              <a:buFont typeface="Wingdings" pitchFamily="2" charset="2"/>
              <a:buNone/>
              <a:defRPr/>
            </a:pPr>
            <a:r>
              <a:rPr lang="ar-SA" b="1" dirty="0">
                <a:cs typeface="Mitra" pitchFamily="2" charset="-78"/>
              </a:rPr>
              <a:t>3 </a:t>
            </a:r>
            <a:r>
              <a:rPr lang="en-US" b="1" dirty="0">
                <a:latin typeface="Arial"/>
                <a:cs typeface="Mitra" pitchFamily="2" charset="-78"/>
              </a:rPr>
              <a:t>–</a:t>
            </a:r>
            <a:r>
              <a:rPr lang="ar-SA" b="1" dirty="0">
                <a:cs typeface="Mitra" pitchFamily="2" charset="-78"/>
              </a:rPr>
              <a:t> آسيب ديدگي يا تخريب شبكه توزيع آب و يا آلودگي آن </a:t>
            </a:r>
          </a:p>
          <a:p>
            <a:pPr algn="r" rtl="1" eaLnBrk="1" hangingPunct="1">
              <a:buFont typeface="Wingdings" pitchFamily="2" charset="2"/>
              <a:buNone/>
              <a:defRPr/>
            </a:pPr>
            <a:r>
              <a:rPr lang="ar-SA" b="1" dirty="0">
                <a:cs typeface="Mitra" pitchFamily="2" charset="-78"/>
              </a:rPr>
              <a:t>4 </a:t>
            </a:r>
            <a:r>
              <a:rPr lang="en-US" b="1" dirty="0">
                <a:latin typeface="Arial"/>
                <a:cs typeface="Mitra" pitchFamily="2" charset="-78"/>
              </a:rPr>
              <a:t>–</a:t>
            </a:r>
            <a:r>
              <a:rPr lang="ar-SA" b="1" dirty="0">
                <a:cs typeface="Mitra" pitchFamily="2" charset="-78"/>
              </a:rPr>
              <a:t> تخريب ساختمانها و اختلال در سيستم لوله كشي آب </a:t>
            </a:r>
          </a:p>
          <a:p>
            <a:pPr algn="r" rtl="1" eaLnBrk="1" hangingPunct="1">
              <a:buFont typeface="Wingdings" pitchFamily="2" charset="2"/>
              <a:buNone/>
              <a:defRPr/>
            </a:pPr>
            <a:r>
              <a:rPr lang="ar-SA" b="1" dirty="0">
                <a:cs typeface="Mitra" pitchFamily="2" charset="-78"/>
              </a:rPr>
              <a:t>5 </a:t>
            </a:r>
            <a:r>
              <a:rPr lang="en-US" b="1" dirty="0">
                <a:latin typeface="Arial"/>
                <a:cs typeface="Mitra" pitchFamily="2" charset="-78"/>
              </a:rPr>
              <a:t>–</a:t>
            </a:r>
            <a:r>
              <a:rPr lang="ar-SA" b="1" dirty="0">
                <a:cs typeface="Mitra" pitchFamily="2" charset="-78"/>
              </a:rPr>
              <a:t> شكستگي لوله هاي فاضلاب ساختمانها و شبكه جمع آوري فاضلاب </a:t>
            </a:r>
          </a:p>
          <a:p>
            <a:pPr algn="r" rtl="1" eaLnBrk="1" hangingPunct="1">
              <a:buFont typeface="Wingdings" pitchFamily="2" charset="2"/>
              <a:buNone/>
              <a:defRPr/>
            </a:pPr>
            <a:r>
              <a:rPr lang="fa-IR" b="1" dirty="0">
                <a:cs typeface="Mitra" pitchFamily="2" charset="-78"/>
              </a:rPr>
              <a:t>6</a:t>
            </a:r>
            <a:r>
              <a:rPr lang="ar-SA" b="1" dirty="0">
                <a:cs typeface="Mitra" pitchFamily="2" charset="-78"/>
              </a:rPr>
              <a:t> </a:t>
            </a:r>
            <a:r>
              <a:rPr lang="en-US" b="1" dirty="0">
                <a:latin typeface="Arial"/>
                <a:cs typeface="Mitra" pitchFamily="2" charset="-78"/>
              </a:rPr>
              <a:t>–</a:t>
            </a:r>
            <a:r>
              <a:rPr lang="ar-SA" b="1" dirty="0">
                <a:cs typeface="Mitra" pitchFamily="2" charset="-78"/>
              </a:rPr>
              <a:t> نشت و پراكندگي فاضلاب در محيط </a:t>
            </a:r>
            <a:endParaRPr lang="en-US" b="1" dirty="0">
              <a:cs typeface="Mitra" pitchFamily="2" charset="-78"/>
            </a:endParaRPr>
          </a:p>
        </p:txBody>
      </p:sp>
    </p:spTree>
    <p:extLst>
      <p:ext uri="{BB962C8B-B14F-4D97-AF65-F5344CB8AC3E}">
        <p14:creationId xmlns:p14="http://schemas.microsoft.com/office/powerpoint/2010/main" val="11177375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ppt_x</p:attrName>
                                        </p:attrNameLst>
                                      </p:cBhvr>
                                      <p:tavLst>
                                        <p:tav tm="0">
                                          <p:val>
                                            <p:strVal val="#ppt_x-.2"/>
                                          </p:val>
                                        </p:tav>
                                        <p:tav tm="100000">
                                          <p:val>
                                            <p:strVal val="#ppt_x"/>
                                          </p:val>
                                        </p:tav>
                                      </p:tavLst>
                                    </p:anim>
                                    <p:anim calcmode="lin" valueType="num">
                                      <p:cBhvr>
                                        <p:cTn id="8" dur="1000" fill="hold"/>
                                        <p:tgtEl>
                                          <p:spTgt spid="1187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7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8787">
                                            <p:bg/>
                                          </p:spTgt>
                                        </p:tgtEl>
                                        <p:attrNameLst>
                                          <p:attrName>style.visibility</p:attrName>
                                        </p:attrNameLst>
                                      </p:cBhvr>
                                      <p:to>
                                        <p:strVal val="visible"/>
                                      </p:to>
                                    </p:set>
                                    <p:animEffect transition="in" filter="fade">
                                      <p:cBhvr>
                                        <p:cTn id="14" dur="500"/>
                                        <p:tgtEl>
                                          <p:spTgt spid="118787">
                                            <p:bg/>
                                          </p:spTgt>
                                        </p:tgtEl>
                                      </p:cBhvr>
                                    </p:animEffect>
                                    <p:anim calcmode="lin" valueType="num">
                                      <p:cBhvr>
                                        <p:cTn id="15" dur="500" fill="hold"/>
                                        <p:tgtEl>
                                          <p:spTgt spid="118787">
                                            <p:bg/>
                                          </p:spTgt>
                                        </p:tgtEl>
                                        <p:attrNameLst>
                                          <p:attrName>ppt_x</p:attrName>
                                        </p:attrNameLst>
                                      </p:cBhvr>
                                      <p:tavLst>
                                        <p:tav tm="0">
                                          <p:val>
                                            <p:strVal val="#ppt_x"/>
                                          </p:val>
                                        </p:tav>
                                        <p:tav tm="100000">
                                          <p:val>
                                            <p:strVal val="#ppt_x"/>
                                          </p:val>
                                        </p:tav>
                                      </p:tavLst>
                                    </p:anim>
                                    <p:anim calcmode="lin" valueType="num">
                                      <p:cBhvr>
                                        <p:cTn id="16" dur="500" fill="hold"/>
                                        <p:tgtEl>
                                          <p:spTgt spid="118787">
                                            <p:bg/>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18787">
                                            <p:txEl>
                                              <p:pRg st="0" end="0"/>
                                            </p:txEl>
                                          </p:spTgt>
                                        </p:tgtEl>
                                        <p:attrNameLst>
                                          <p:attrName>style.visibility</p:attrName>
                                        </p:attrNameLst>
                                      </p:cBhvr>
                                      <p:to>
                                        <p:strVal val="visible"/>
                                      </p:to>
                                    </p:set>
                                    <p:animEffect transition="in" filter="fade">
                                      <p:cBhvr>
                                        <p:cTn id="21" dur="500"/>
                                        <p:tgtEl>
                                          <p:spTgt spid="118787">
                                            <p:txEl>
                                              <p:pRg st="0" end="0"/>
                                            </p:txEl>
                                          </p:spTgt>
                                        </p:tgtEl>
                                      </p:cBhvr>
                                    </p:animEffect>
                                    <p:anim calcmode="lin" valueType="num">
                                      <p:cBhvr>
                                        <p:cTn id="22"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187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18787">
                                            <p:txEl>
                                              <p:pRg st="1" end="1"/>
                                            </p:txEl>
                                          </p:spTgt>
                                        </p:tgtEl>
                                        <p:attrNameLst>
                                          <p:attrName>style.visibility</p:attrName>
                                        </p:attrNameLst>
                                      </p:cBhvr>
                                      <p:to>
                                        <p:strVal val="visible"/>
                                      </p:to>
                                    </p:set>
                                    <p:animEffect transition="in" filter="fade">
                                      <p:cBhvr>
                                        <p:cTn id="28" dur="500"/>
                                        <p:tgtEl>
                                          <p:spTgt spid="118787">
                                            <p:txEl>
                                              <p:pRg st="1" end="1"/>
                                            </p:txEl>
                                          </p:spTgt>
                                        </p:tgtEl>
                                      </p:cBhvr>
                                    </p:animEffect>
                                    <p:anim calcmode="lin" valueType="num">
                                      <p:cBhvr>
                                        <p:cTn id="29"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1187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18787">
                                            <p:txEl>
                                              <p:pRg st="2" end="2"/>
                                            </p:txEl>
                                          </p:spTgt>
                                        </p:tgtEl>
                                        <p:attrNameLst>
                                          <p:attrName>style.visibility</p:attrName>
                                        </p:attrNameLst>
                                      </p:cBhvr>
                                      <p:to>
                                        <p:strVal val="visible"/>
                                      </p:to>
                                    </p:set>
                                    <p:animEffect transition="in" filter="fade">
                                      <p:cBhvr>
                                        <p:cTn id="35" dur="500"/>
                                        <p:tgtEl>
                                          <p:spTgt spid="118787">
                                            <p:txEl>
                                              <p:pRg st="2" end="2"/>
                                            </p:txEl>
                                          </p:spTgt>
                                        </p:tgtEl>
                                      </p:cBhvr>
                                    </p:animEffect>
                                    <p:anim calcmode="lin" valueType="num">
                                      <p:cBhvr>
                                        <p:cTn id="36"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1187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18787">
                                            <p:txEl>
                                              <p:pRg st="3" end="3"/>
                                            </p:txEl>
                                          </p:spTgt>
                                        </p:tgtEl>
                                        <p:attrNameLst>
                                          <p:attrName>style.visibility</p:attrName>
                                        </p:attrNameLst>
                                      </p:cBhvr>
                                      <p:to>
                                        <p:strVal val="visible"/>
                                      </p:to>
                                    </p:set>
                                    <p:animEffect transition="in" filter="fade">
                                      <p:cBhvr>
                                        <p:cTn id="42" dur="500"/>
                                        <p:tgtEl>
                                          <p:spTgt spid="118787">
                                            <p:txEl>
                                              <p:pRg st="3" end="3"/>
                                            </p:txEl>
                                          </p:spTgt>
                                        </p:tgtEl>
                                      </p:cBhvr>
                                    </p:animEffect>
                                    <p:anim calcmode="lin" valueType="num">
                                      <p:cBhvr>
                                        <p:cTn id="43"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11878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18787">
                                            <p:txEl>
                                              <p:pRg st="4" end="4"/>
                                            </p:txEl>
                                          </p:spTgt>
                                        </p:tgtEl>
                                        <p:attrNameLst>
                                          <p:attrName>style.visibility</p:attrName>
                                        </p:attrNameLst>
                                      </p:cBhvr>
                                      <p:to>
                                        <p:strVal val="visible"/>
                                      </p:to>
                                    </p:set>
                                    <p:animEffect transition="in" filter="fade">
                                      <p:cBhvr>
                                        <p:cTn id="49" dur="500"/>
                                        <p:tgtEl>
                                          <p:spTgt spid="118787">
                                            <p:txEl>
                                              <p:pRg st="4" end="4"/>
                                            </p:txEl>
                                          </p:spTgt>
                                        </p:tgtEl>
                                      </p:cBhvr>
                                    </p:animEffect>
                                    <p:anim calcmode="lin" valueType="num">
                                      <p:cBhvr>
                                        <p:cTn id="50"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11878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18787">
                                            <p:txEl>
                                              <p:pRg st="5" end="5"/>
                                            </p:txEl>
                                          </p:spTgt>
                                        </p:tgtEl>
                                        <p:attrNameLst>
                                          <p:attrName>style.visibility</p:attrName>
                                        </p:attrNameLst>
                                      </p:cBhvr>
                                      <p:to>
                                        <p:strVal val="visible"/>
                                      </p:to>
                                    </p:set>
                                    <p:animEffect transition="in" filter="fade">
                                      <p:cBhvr>
                                        <p:cTn id="56" dur="500"/>
                                        <p:tgtEl>
                                          <p:spTgt spid="118787">
                                            <p:txEl>
                                              <p:pRg st="5" end="5"/>
                                            </p:txEl>
                                          </p:spTgt>
                                        </p:tgtEl>
                                      </p:cBhvr>
                                    </p:animEffect>
                                    <p:anim calcmode="lin" valueType="num">
                                      <p:cBhvr>
                                        <p:cTn id="57" dur="5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11878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18787">
                                            <p:txEl>
                                              <p:pRg st="6" end="6"/>
                                            </p:txEl>
                                          </p:spTgt>
                                        </p:tgtEl>
                                        <p:attrNameLst>
                                          <p:attrName>style.visibility</p:attrName>
                                        </p:attrNameLst>
                                      </p:cBhvr>
                                      <p:to>
                                        <p:strVal val="visible"/>
                                      </p:to>
                                    </p:set>
                                    <p:animEffect transition="in" filter="fade">
                                      <p:cBhvr>
                                        <p:cTn id="63" dur="500"/>
                                        <p:tgtEl>
                                          <p:spTgt spid="118787">
                                            <p:txEl>
                                              <p:pRg st="6" end="6"/>
                                            </p:txEl>
                                          </p:spTgt>
                                        </p:tgtEl>
                                      </p:cBhvr>
                                    </p:animEffect>
                                    <p:anim calcmode="lin" valueType="num">
                                      <p:cBhvr>
                                        <p:cTn id="64" dur="5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p:cTn id="65" dur="500" fill="hold"/>
                                        <p:tgtEl>
                                          <p:spTgt spid="118787">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11878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A Hamase" panose="00000400000000000000" pitchFamily="2" charset="-78"/>
              </a:rPr>
              <a:t>نیاز های آبی</a:t>
            </a:r>
            <a:endParaRPr lang="en-US" dirty="0">
              <a:cs typeface="A Hamase"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77863" y="3065570"/>
            <a:ext cx="8596312" cy="2071472"/>
          </a:xfrm>
          <a:prstGeom prst="rect">
            <a:avLst/>
          </a:prstGeom>
        </p:spPr>
      </p:pic>
    </p:spTree>
    <p:extLst>
      <p:ext uri="{BB962C8B-B14F-4D97-AF65-F5344CB8AC3E}">
        <p14:creationId xmlns:p14="http://schemas.microsoft.com/office/powerpoint/2010/main" val="427357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698500"/>
          </a:xfrm>
        </p:spPr>
        <p:txBody>
          <a:bodyPr/>
          <a:lstStyle/>
          <a:p>
            <a:pPr algn="r"/>
            <a:r>
              <a:rPr lang="fa-IR" sz="2800" dirty="0">
                <a:cs typeface="A Hamase" panose="00000400000000000000" pitchFamily="2" charset="-78"/>
              </a:rPr>
              <a:t>حداقل نیازهای آبی موسسات و سایر مصارف</a:t>
            </a:r>
            <a:endParaRPr lang="en-US" sz="2800" dirty="0">
              <a:cs typeface="A Hamase"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86000" y="998061"/>
            <a:ext cx="7239000" cy="5632244"/>
          </a:xfrm>
          <a:prstGeom prst="rect">
            <a:avLst/>
          </a:prstGeom>
        </p:spPr>
      </p:pic>
    </p:spTree>
    <p:extLst>
      <p:ext uri="{BB962C8B-B14F-4D97-AF65-F5344CB8AC3E}">
        <p14:creationId xmlns:p14="http://schemas.microsoft.com/office/powerpoint/2010/main" val="3124643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199" y="228601"/>
            <a:ext cx="8229600" cy="609600"/>
          </a:xfrm>
          <a:prstGeom prst="rect">
            <a:avLst/>
          </a:prstGeom>
        </p:spPr>
      </p:pic>
      <p:pic>
        <p:nvPicPr>
          <p:cNvPr id="5" name="Content Placeholder 4"/>
          <p:cNvPicPr>
            <a:picLocks noGrp="1" noChangeAspect="1"/>
          </p:cNvPicPr>
          <p:nvPr>
            <p:ph idx="1"/>
          </p:nvPr>
        </p:nvPicPr>
        <p:blipFill>
          <a:blip r:embed="rId3"/>
          <a:stretch>
            <a:fillRect/>
          </a:stretch>
        </p:blipFill>
        <p:spPr>
          <a:xfrm>
            <a:off x="3352800" y="990601"/>
            <a:ext cx="5029200" cy="5599407"/>
          </a:xfrm>
          <a:prstGeom prst="rect">
            <a:avLst/>
          </a:prstGeom>
        </p:spPr>
      </p:pic>
    </p:spTree>
    <p:extLst>
      <p:ext uri="{BB962C8B-B14F-4D97-AF65-F5344CB8AC3E}">
        <p14:creationId xmlns:p14="http://schemas.microsoft.com/office/powerpoint/2010/main" val="72632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6223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733801" y="946447"/>
            <a:ext cx="4571999" cy="5820430"/>
          </a:xfrm>
          <a:prstGeom prst="rect">
            <a:avLst/>
          </a:prstGeom>
        </p:spPr>
      </p:pic>
    </p:spTree>
    <p:extLst>
      <p:ext uri="{BB962C8B-B14F-4D97-AF65-F5344CB8AC3E}">
        <p14:creationId xmlns:p14="http://schemas.microsoft.com/office/powerpoint/2010/main" val="2736635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A Hamase" panose="00000400000000000000" pitchFamily="2" charset="-78"/>
              </a:rPr>
              <a:t>کیفیت </a:t>
            </a:r>
            <a:r>
              <a:rPr lang="fa-IR" dirty="0" err="1" smtClean="0">
                <a:cs typeface="A Hamase" panose="00000400000000000000" pitchFamily="2" charset="-78"/>
              </a:rPr>
              <a:t>باکتریولوژیکی</a:t>
            </a:r>
            <a:r>
              <a:rPr lang="fa-IR" dirty="0" smtClean="0">
                <a:cs typeface="A Hamase" panose="00000400000000000000" pitchFamily="2" charset="-78"/>
              </a:rPr>
              <a:t> آب</a:t>
            </a:r>
            <a:endParaRPr lang="en-US" dirty="0">
              <a:cs typeface="A Hamase"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1200" y="2816105"/>
            <a:ext cx="8229600" cy="2292591"/>
          </a:xfrm>
          <a:prstGeom prst="rect">
            <a:avLst/>
          </a:prstGeom>
        </p:spPr>
      </p:pic>
    </p:spTree>
    <p:extLst>
      <p:ext uri="{BB962C8B-B14F-4D97-AF65-F5344CB8AC3E}">
        <p14:creationId xmlns:p14="http://schemas.microsoft.com/office/powerpoint/2010/main" val="3799373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774700"/>
          </a:xfrm>
        </p:spPr>
        <p:txBody>
          <a:bodyPr/>
          <a:lstStyle/>
          <a:p>
            <a:r>
              <a:rPr lang="fa-IR" dirty="0" smtClean="0">
                <a:cs typeface="A Hamase" panose="00000400000000000000" pitchFamily="2" charset="-78"/>
              </a:rPr>
              <a:t>تسهیلات و ابزار استفاده از آب</a:t>
            </a:r>
            <a:endParaRPr lang="en-US" dirty="0">
              <a:cs typeface="A Hamase"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81200" y="2657877"/>
            <a:ext cx="8229600" cy="2609047"/>
          </a:xfrm>
          <a:prstGeom prst="rect">
            <a:avLst/>
          </a:prstGeom>
        </p:spPr>
      </p:pic>
    </p:spTree>
    <p:extLst>
      <p:ext uri="{BB962C8B-B14F-4D97-AF65-F5344CB8AC3E}">
        <p14:creationId xmlns:p14="http://schemas.microsoft.com/office/powerpoint/2010/main" val="2524704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100"/>
            <a:ext cx="8229600" cy="698500"/>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852605" y="1600200"/>
            <a:ext cx="8349906" cy="4648200"/>
          </a:xfrm>
          <a:prstGeom prst="rect">
            <a:avLst/>
          </a:prstGeom>
        </p:spPr>
      </p:pic>
    </p:spTree>
    <p:extLst>
      <p:ext uri="{BB962C8B-B14F-4D97-AF65-F5344CB8AC3E}">
        <p14:creationId xmlns:p14="http://schemas.microsoft.com/office/powerpoint/2010/main" val="340575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8373"/>
            <a:ext cx="10515600" cy="6026727"/>
          </a:xfrm>
        </p:spPr>
        <p:txBody>
          <a:bodyPr>
            <a:normAutofit fontScale="92500" lnSpcReduction="10000"/>
          </a:bodyPr>
          <a:lstStyle/>
          <a:p>
            <a:pPr marL="0" indent="0" algn="r" rtl="1">
              <a:buNone/>
            </a:pPr>
            <a:r>
              <a:rPr lang="fa-IR" dirty="0"/>
              <a:t>بخش دوم:</a:t>
            </a:r>
          </a:p>
          <a:p>
            <a:pPr marL="0" indent="0" algn="r" rtl="1">
              <a:buNone/>
            </a:pPr>
            <a:r>
              <a:rPr lang="fa-IR" dirty="0"/>
              <a:t>خدمات این کمیته شامل :</a:t>
            </a:r>
          </a:p>
          <a:p>
            <a:pPr marL="0" indent="0" algn="r" rtl="1">
              <a:buNone/>
            </a:pPr>
            <a:r>
              <a:rPr lang="fa-IR" dirty="0"/>
              <a:t>1 – ارائه خدمات بهداشتی و نظارت بر امور بهداشتی شامل : مدیریت بیماریهای واگیر، مدیریت بیماریهای غیر واگیر ، سلامت محیط و کار، سلامت خانواده، بهبود</a:t>
            </a:r>
          </a:p>
          <a:p>
            <a:pPr marL="0" indent="0" algn="r" rtl="1">
              <a:buNone/>
            </a:pPr>
            <a:r>
              <a:rPr lang="fa-IR" dirty="0"/>
              <a:t>تغذیه، سلامت روان، آموزش ارتقاء سلامت و خدمات آزمایشگاهی</a:t>
            </a:r>
          </a:p>
          <a:p>
            <a:pPr marL="0" indent="0" algn="r" rtl="1">
              <a:buNone/>
            </a:pPr>
            <a:r>
              <a:rPr lang="fa-IR" dirty="0"/>
              <a:t>2 – ارائه خدمات درمانی ، سرپایی و بستری و خدمات </a:t>
            </a:r>
            <a:r>
              <a:rPr lang="fa-IR" dirty="0" err="1"/>
              <a:t>درمانگاهی</a:t>
            </a:r>
            <a:r>
              <a:rPr lang="fa-IR" dirty="0"/>
              <a:t> ، خدمات اورژانس بیمارستانی ، خدمات آزمایشگاهی ، خدمات ویژه) </a:t>
            </a:r>
            <a:r>
              <a:rPr lang="en-US" dirty="0"/>
              <a:t>ICU </a:t>
            </a:r>
            <a:r>
              <a:rPr lang="fa-IR" dirty="0"/>
              <a:t>و </a:t>
            </a:r>
            <a:r>
              <a:rPr lang="en-US" dirty="0"/>
              <a:t>CCU (، </a:t>
            </a:r>
            <a:r>
              <a:rPr lang="fa-IR" dirty="0"/>
              <a:t>داخلی،</a:t>
            </a:r>
          </a:p>
          <a:p>
            <a:pPr marL="0" indent="0" algn="r" rtl="1">
              <a:buNone/>
            </a:pPr>
            <a:r>
              <a:rPr lang="fa-IR" dirty="0"/>
              <a:t>جراحی، عفونی و ... ، خون و فراورده های خونی، دارو و </a:t>
            </a:r>
            <a:r>
              <a:rPr lang="fa-IR" dirty="0" err="1"/>
              <a:t>دپوی</a:t>
            </a:r>
            <a:r>
              <a:rPr lang="fa-IR" dirty="0"/>
              <a:t> تجهیزات</a:t>
            </a:r>
          </a:p>
          <a:p>
            <a:pPr marL="0" indent="0" algn="r" rtl="1">
              <a:buNone/>
            </a:pPr>
            <a:r>
              <a:rPr lang="fa-IR" dirty="0"/>
              <a:t>3 – ارائه خدمات فوریت های پزشکی پیش بیمارستانی ، خدمات درمان سرپایی، </a:t>
            </a:r>
            <a:r>
              <a:rPr lang="fa-IR" dirty="0" err="1"/>
              <a:t>تریاژ</a:t>
            </a:r>
            <a:r>
              <a:rPr lang="fa-IR" dirty="0"/>
              <a:t> و تخلیه مجروحان به صورت هوایی و زمینی، استقرار نیروها در مسیر های</a:t>
            </a:r>
          </a:p>
          <a:p>
            <a:pPr marL="0" indent="0" algn="r" rtl="1">
              <a:buNone/>
            </a:pPr>
            <a:r>
              <a:rPr lang="fa-IR" dirty="0"/>
              <a:t>تردد و محل های تجمع </a:t>
            </a:r>
            <a:r>
              <a:rPr lang="fa-IR" dirty="0" err="1"/>
              <a:t>زائرین</a:t>
            </a:r>
            <a:endParaRPr lang="fa-IR" dirty="0"/>
          </a:p>
          <a:p>
            <a:pPr marL="0" indent="0" algn="r" rtl="1">
              <a:buNone/>
            </a:pPr>
            <a:r>
              <a:rPr lang="fa-IR" dirty="0"/>
              <a:t>اهداف کمیته بهداشت و درمان :</a:t>
            </a:r>
          </a:p>
          <a:p>
            <a:pPr marL="0" indent="0" algn="r" rtl="1">
              <a:buNone/>
            </a:pPr>
            <a:r>
              <a:rPr lang="fa-IR" dirty="0"/>
              <a:t>1 – کاهش مرگ و میر و معلولیت ها در جمعیت مورد نظر</a:t>
            </a:r>
          </a:p>
          <a:p>
            <a:pPr marL="0" indent="0" algn="r" rtl="1">
              <a:buNone/>
            </a:pPr>
            <a:r>
              <a:rPr lang="fa-IR" dirty="0"/>
              <a:t>2 – پیشگیری از تشدید بیماریهای واگیر و غیر واگیر و پیامدهای آن</a:t>
            </a:r>
          </a:p>
          <a:p>
            <a:pPr marL="0" indent="0" algn="r" rtl="1">
              <a:buNone/>
            </a:pPr>
            <a:r>
              <a:rPr lang="fa-IR" dirty="0"/>
              <a:t>3 – ایجاد هماهنگی درون و برون بخشی برای مدیریت رویدادها</a:t>
            </a:r>
          </a:p>
          <a:p>
            <a:pPr marL="0" indent="0" algn="r" rtl="1">
              <a:buNone/>
            </a:pPr>
            <a:r>
              <a:rPr lang="fa-IR" dirty="0"/>
              <a:t>4 – ارتقاء شناخت جامعه از جنبه های سلامتی</a:t>
            </a:r>
          </a:p>
          <a:p>
            <a:pPr marL="0" indent="0" algn="r" rtl="1">
              <a:buNone/>
            </a:pPr>
            <a:r>
              <a:rPr lang="fa-IR" dirty="0"/>
              <a:t>5 – ایجاد آمادگی جهت پاسخ به حوادث در حوزه خدمات سلامتی</a:t>
            </a:r>
            <a:endParaRPr lang="en-US" dirty="0"/>
          </a:p>
        </p:txBody>
      </p:sp>
    </p:spTree>
    <p:extLst>
      <p:ext uri="{BB962C8B-B14F-4D97-AF65-F5344CB8AC3E}">
        <p14:creationId xmlns:p14="http://schemas.microsoft.com/office/powerpoint/2010/main" val="836855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AutoShape 3"/>
          <p:cNvSpPr>
            <a:spLocks noGrp="1" noChangeArrowheads="1"/>
          </p:cNvSpPr>
          <p:nvPr>
            <p:ph type="title"/>
          </p:nvPr>
        </p:nvSpPr>
        <p:spPr>
          <a:xfrm>
            <a:off x="2351088" y="404814"/>
            <a:ext cx="7848600" cy="2808287"/>
          </a:xfrm>
          <a:prstGeom prst="irregularSeal2">
            <a:avLst/>
          </a:prstGeom>
          <a:solidFill>
            <a:schemeClr val="hlink"/>
          </a:solidFill>
          <a:scene3d>
            <a:camera prst="legacyObliqueBottomLeft"/>
            <a:lightRig rig="legacyFlat3" dir="t"/>
          </a:scene3d>
          <a:sp3d extrusionH="430200" prstMaterial="legacyMatte">
            <a:bevelT w="13500" h="13500" prst="angle"/>
            <a:bevelB w="13500" h="13500" prst="angle"/>
            <a:extrusionClr>
              <a:schemeClr val="hlink"/>
            </a:extrusionClr>
          </a:sp3d>
        </p:spPr>
        <p:txBody>
          <a:bodyPr anchorCtr="1">
            <a:normAutofit fontScale="90000"/>
            <a:flatTx/>
          </a:bodyPr>
          <a:lstStyle/>
          <a:p>
            <a:pPr eaLnBrk="1" hangingPunct="1">
              <a:defRPr/>
            </a:pPr>
            <a:r>
              <a:rPr lang="ar-SA" sz="4000" b="1">
                <a:solidFill>
                  <a:srgbClr val="FF9999"/>
                </a:solidFill>
                <a:cs typeface="Mitra" pitchFamily="2" charset="-78"/>
              </a:rPr>
              <a:t>بيماريهاي منتقله </a:t>
            </a:r>
            <a:r>
              <a:rPr lang="fa-IR" sz="4000" b="1">
                <a:solidFill>
                  <a:srgbClr val="FF9999"/>
                </a:solidFill>
                <a:cs typeface="Mitra" pitchFamily="2" charset="-78"/>
              </a:rPr>
              <a:t> </a:t>
            </a:r>
            <a:r>
              <a:rPr lang="ar-SA" sz="4000" b="1">
                <a:solidFill>
                  <a:srgbClr val="FF9999"/>
                </a:solidFill>
                <a:cs typeface="Mitra" pitchFamily="2" charset="-78"/>
              </a:rPr>
              <a:t>بوسيله</a:t>
            </a:r>
            <a:r>
              <a:rPr lang="ar-SA" sz="5400" b="1">
                <a:solidFill>
                  <a:srgbClr val="FF9999"/>
                </a:solidFill>
                <a:cs typeface="Mitra" pitchFamily="2" charset="-78"/>
              </a:rPr>
              <a:t> آب</a:t>
            </a:r>
            <a:endParaRPr lang="en-US" sz="5400" b="1">
              <a:solidFill>
                <a:srgbClr val="FF9999"/>
              </a:solidFill>
              <a:cs typeface="Mitra" pitchFamily="2" charset="-78"/>
            </a:endParaRPr>
          </a:p>
        </p:txBody>
      </p:sp>
      <p:sp>
        <p:nvSpPr>
          <p:cNvPr id="119810" name="Rectangle 2"/>
          <p:cNvSpPr>
            <a:spLocks noGrp="1" noChangeArrowheads="1"/>
          </p:cNvSpPr>
          <p:nvPr>
            <p:ph idx="1"/>
          </p:nvPr>
        </p:nvSpPr>
        <p:spPr>
          <a:xfrm>
            <a:off x="2063750" y="3238500"/>
            <a:ext cx="8064500" cy="2509838"/>
          </a:xfrm>
          <a:ln cap="rnd">
            <a:solidFill>
              <a:schemeClr val="tx1"/>
            </a:solidFill>
            <a:prstDash val="sysDot"/>
          </a:ln>
        </p:spPr>
        <p:txBody>
          <a:bodyPr/>
          <a:lstStyle/>
          <a:p>
            <a:pPr algn="r" rtl="1" eaLnBrk="1" hangingPunct="1">
              <a:buClr>
                <a:srgbClr val="FF1B03"/>
              </a:buClr>
              <a:buFont typeface="Wingdings" pitchFamily="2" charset="2"/>
              <a:buChar char="N"/>
              <a:defRPr/>
            </a:pPr>
            <a:r>
              <a:rPr lang="fa-IR" sz="4800" dirty="0">
                <a:cs typeface="Mitra" pitchFamily="2" charset="-78"/>
              </a:rPr>
              <a:t> </a:t>
            </a:r>
            <a:r>
              <a:rPr lang="ar-SA" sz="4800" dirty="0">
                <a:cs typeface="Mitra" pitchFamily="2" charset="-78"/>
              </a:rPr>
              <a:t>عمده ترين بيماريهاي منتقله از طريق آب بيماريهاي واگير دار هستند كه به شرح زير تقسيم بندي شده اند. </a:t>
            </a:r>
            <a:endParaRPr lang="en-US" sz="4800" dirty="0">
              <a:cs typeface="Mitra" pitchFamily="2" charset="-78"/>
            </a:endParaRPr>
          </a:p>
        </p:txBody>
      </p:sp>
    </p:spTree>
    <p:extLst>
      <p:ext uri="{BB962C8B-B14F-4D97-AF65-F5344CB8AC3E}">
        <p14:creationId xmlns:p14="http://schemas.microsoft.com/office/powerpoint/2010/main" val="32995003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1000" fill="hold"/>
                                        <p:tgtEl>
                                          <p:spTgt spid="119811"/>
                                        </p:tgtEl>
                                        <p:attrNameLst>
                                          <p:attrName>ppt_x</p:attrName>
                                        </p:attrNameLst>
                                      </p:cBhvr>
                                      <p:tavLst>
                                        <p:tav tm="0">
                                          <p:val>
                                            <p:strVal val="#ppt_x-.2"/>
                                          </p:val>
                                        </p:tav>
                                        <p:tav tm="100000">
                                          <p:val>
                                            <p:strVal val="#ppt_x"/>
                                          </p:val>
                                        </p:tav>
                                      </p:tavLst>
                                    </p:anim>
                                    <p:anim calcmode="lin" valueType="num">
                                      <p:cBhvr>
                                        <p:cTn id="8" dur="1000" fill="hold"/>
                                        <p:tgtEl>
                                          <p:spTgt spid="1198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98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9810">
                                            <p:txEl>
                                              <p:pRg st="0" end="0"/>
                                            </p:txEl>
                                          </p:spTgt>
                                        </p:tgtEl>
                                        <p:attrNameLst>
                                          <p:attrName>style.visibility</p:attrName>
                                        </p:attrNameLst>
                                      </p:cBhvr>
                                      <p:to>
                                        <p:strVal val="visible"/>
                                      </p:to>
                                    </p:set>
                                    <p:animEffect transition="in" filter="fade">
                                      <p:cBhvr>
                                        <p:cTn id="14" dur="500"/>
                                        <p:tgtEl>
                                          <p:spTgt spid="119810">
                                            <p:txEl>
                                              <p:pRg st="0" end="0"/>
                                            </p:txEl>
                                          </p:spTgt>
                                        </p:tgtEl>
                                      </p:cBhvr>
                                    </p:animEffect>
                                    <p:anim calcmode="lin" valueType="num">
                                      <p:cBhvr>
                                        <p:cTn id="15"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981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P spid="119810"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992314" y="620714"/>
            <a:ext cx="8207375" cy="1931987"/>
          </a:xfrm>
          <a:ln cap="rnd">
            <a:solidFill>
              <a:schemeClr val="tx1"/>
            </a:solidFill>
            <a:prstDash val="sysDot"/>
          </a:ln>
          <a:scene3d>
            <a:camera prst="legacyPerspectiveBottom"/>
            <a:lightRig rig="legacyFlat3" dir="t"/>
          </a:scene3d>
          <a:sp3d extrusionH="887400" prstMaterial="legacyMatte">
            <a:bevelT w="13500" h="13500" prst="angle"/>
            <a:bevelB w="13500" h="13500" prst="angle"/>
            <a:extrusionClr>
              <a:schemeClr val="tx1"/>
            </a:extrusionClr>
          </a:sp3d>
        </p:spPr>
        <p:txBody>
          <a:bodyPr>
            <a:flatTx/>
          </a:bodyPr>
          <a:lstStyle/>
          <a:p>
            <a:pPr algn="ctr" eaLnBrk="1" hangingPunct="1">
              <a:defRPr/>
            </a:pPr>
            <a:r>
              <a:rPr lang="fa-IR" b="1" smtClean="0">
                <a:solidFill>
                  <a:srgbClr val="FF9999"/>
                </a:solidFill>
                <a:cs typeface="Mitra" pitchFamily="2" charset="-78"/>
              </a:rPr>
              <a:t>1 - </a:t>
            </a:r>
            <a:r>
              <a:rPr lang="ar-SA" b="1" smtClean="0">
                <a:solidFill>
                  <a:srgbClr val="FF9999"/>
                </a:solidFill>
                <a:cs typeface="Mitra" pitchFamily="2" charset="-78"/>
              </a:rPr>
              <a:t> بيماريهاي ناشي از مصرف مستقيم</a:t>
            </a:r>
            <a:r>
              <a:rPr lang="fa-IR" b="1" smtClean="0">
                <a:solidFill>
                  <a:srgbClr val="FF9999"/>
                </a:solidFill>
                <a:cs typeface="Mitra" pitchFamily="2" charset="-78"/>
              </a:rPr>
              <a:t/>
            </a:r>
            <a:br>
              <a:rPr lang="fa-IR" b="1" smtClean="0">
                <a:solidFill>
                  <a:srgbClr val="FF9999"/>
                </a:solidFill>
                <a:cs typeface="Mitra" pitchFamily="2" charset="-78"/>
              </a:rPr>
            </a:br>
            <a:r>
              <a:rPr lang="ar-SA" b="1" smtClean="0">
                <a:solidFill>
                  <a:srgbClr val="FF9999"/>
                </a:solidFill>
                <a:cs typeface="Mitra" pitchFamily="2" charset="-78"/>
              </a:rPr>
              <a:t> </a:t>
            </a:r>
            <a:r>
              <a:rPr lang="ar-SA" sz="5400" b="1" i="1">
                <a:solidFill>
                  <a:srgbClr val="FF9999"/>
                </a:solidFill>
                <a:cs typeface="Mitra" pitchFamily="2" charset="-78"/>
              </a:rPr>
              <a:t>آب آلوده</a:t>
            </a:r>
            <a:endParaRPr lang="en-US" sz="5400" b="1" i="1">
              <a:solidFill>
                <a:srgbClr val="FF9999"/>
              </a:solidFill>
              <a:cs typeface="Mitra" pitchFamily="2" charset="-78"/>
            </a:endParaRPr>
          </a:p>
        </p:txBody>
      </p:sp>
      <p:sp>
        <p:nvSpPr>
          <p:cNvPr id="120835" name="Rectangle 3"/>
          <p:cNvSpPr>
            <a:spLocks noGrp="1" noChangeArrowheads="1"/>
          </p:cNvSpPr>
          <p:nvPr>
            <p:ph idx="1"/>
          </p:nvPr>
        </p:nvSpPr>
        <p:spPr>
          <a:xfrm>
            <a:off x="1847850" y="2852738"/>
            <a:ext cx="8496300" cy="3168650"/>
          </a:xfrm>
          <a:ln w="28575" cap="rnd">
            <a:solidFill>
              <a:srgbClr val="FFCC00"/>
            </a:solidFill>
            <a:prstDash val="sysDot"/>
          </a:ln>
        </p:spPr>
        <p:txBody>
          <a:bodyPr/>
          <a:lstStyle/>
          <a:p>
            <a:pPr algn="r" rtl="1" eaLnBrk="1" hangingPunct="1">
              <a:buClr>
                <a:srgbClr val="FF1B03"/>
              </a:buClr>
              <a:buSzPct val="110000"/>
              <a:buFont typeface="Wingdings" pitchFamily="2" charset="2"/>
              <a:buChar char="N"/>
              <a:defRPr/>
            </a:pPr>
            <a:r>
              <a:rPr lang="fa-IR" altLang="zh-CN" sz="4400" b="1" dirty="0">
                <a:cs typeface="Roya" pitchFamily="2" charset="-78"/>
              </a:rPr>
              <a:t> </a:t>
            </a:r>
            <a:r>
              <a:rPr lang="ar-SA" altLang="zh-CN" sz="4400" b="1" dirty="0">
                <a:cs typeface="Roya" pitchFamily="2" charset="-78"/>
              </a:rPr>
              <a:t>بيماريهاي ويروسي و باكتريايي مثل وبا ، حصبه</a:t>
            </a:r>
            <a:r>
              <a:rPr lang="fa-IR" altLang="zh-CN" sz="4400" b="1" dirty="0">
                <a:cs typeface="Roya" pitchFamily="2" charset="-78"/>
              </a:rPr>
              <a:t> و</a:t>
            </a:r>
            <a:r>
              <a:rPr lang="ar-SA" altLang="zh-CN" sz="4400" b="1" dirty="0">
                <a:cs typeface="Roya" pitchFamily="2" charset="-78"/>
              </a:rPr>
              <a:t> پوليو كه از طريق مصرف </a:t>
            </a:r>
            <a:r>
              <a:rPr lang="fa-IR" altLang="zh-CN" sz="4400" b="1" dirty="0">
                <a:solidFill>
                  <a:schemeClr val="hlink"/>
                </a:solidFill>
                <a:cs typeface="Roya" pitchFamily="2" charset="-78"/>
              </a:rPr>
              <a:t>آب </a:t>
            </a:r>
            <a:r>
              <a:rPr lang="ar-SA" altLang="zh-CN" sz="4400" b="1" dirty="0">
                <a:solidFill>
                  <a:schemeClr val="hlink"/>
                </a:solidFill>
                <a:cs typeface="Roya" pitchFamily="2" charset="-78"/>
              </a:rPr>
              <a:t>آلوده</a:t>
            </a:r>
            <a:r>
              <a:rPr lang="ar-SA" altLang="zh-CN" sz="4400" b="1" dirty="0">
                <a:cs typeface="Roya" pitchFamily="2" charset="-78"/>
              </a:rPr>
              <a:t> به مدفوع و ادرار (انساني و حيواني) </a:t>
            </a:r>
            <a:r>
              <a:rPr lang="fa-IR" altLang="zh-CN" sz="4400" b="1" dirty="0">
                <a:cs typeface="Roya" pitchFamily="2" charset="-78"/>
              </a:rPr>
              <a:t>به انسان منتقل </a:t>
            </a:r>
            <a:r>
              <a:rPr lang="ar-SA" altLang="zh-CN" sz="4400" b="1" dirty="0">
                <a:cs typeface="Roya" pitchFamily="2" charset="-78"/>
              </a:rPr>
              <a:t>م</a:t>
            </a:r>
            <a:r>
              <a:rPr lang="fa-IR" altLang="zh-CN" sz="4400" b="1" dirty="0">
                <a:cs typeface="Roya" pitchFamily="2" charset="-78"/>
              </a:rPr>
              <a:t>ي</a:t>
            </a:r>
            <a:r>
              <a:rPr lang="ar-SA" altLang="zh-CN" sz="4400" b="1" dirty="0">
                <a:cs typeface="Roya" pitchFamily="2" charset="-78"/>
              </a:rPr>
              <a:t>شود. </a:t>
            </a:r>
            <a:endParaRPr lang="en-US" sz="4400" b="1" dirty="0">
              <a:cs typeface="Roya" pitchFamily="2" charset="-78"/>
            </a:endParaRPr>
          </a:p>
        </p:txBody>
      </p:sp>
    </p:spTree>
    <p:extLst>
      <p:ext uri="{BB962C8B-B14F-4D97-AF65-F5344CB8AC3E}">
        <p14:creationId xmlns:p14="http://schemas.microsoft.com/office/powerpoint/2010/main" val="8908193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0834">
                                            <p:txEl>
                                              <p:charRg st="4294967295" end="4294967295"/>
                                            </p:txEl>
                                          </p:spTgt>
                                        </p:tgtEl>
                                        <p:attrNameLst>
                                          <p:attrName>style.visibility</p:attrName>
                                        </p:attrNameLst>
                                      </p:cBhvr>
                                      <p:to>
                                        <p:strVal val="visible"/>
                                      </p:to>
                                    </p:set>
                                    <p:anim calcmode="lin" valueType="num">
                                      <p:cBhvr>
                                        <p:cTn id="7" dur="1000" fill="hold"/>
                                        <p:tgtEl>
                                          <p:spTgt spid="120834">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20834">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834">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0835">
                                            <p:txEl>
                                              <p:pRg st="0" end="0"/>
                                            </p:txEl>
                                          </p:spTgt>
                                        </p:tgtEl>
                                        <p:attrNameLst>
                                          <p:attrName>style.visibility</p:attrName>
                                        </p:attrNameLst>
                                      </p:cBhvr>
                                      <p:to>
                                        <p:strVal val="visible"/>
                                      </p:to>
                                    </p:set>
                                    <p:animEffect transition="in" filter="fade">
                                      <p:cBhvr>
                                        <p:cTn id="14" dur="500"/>
                                        <p:tgtEl>
                                          <p:spTgt spid="120835">
                                            <p:txEl>
                                              <p:pRg st="0" end="0"/>
                                            </p:txEl>
                                          </p:spTgt>
                                        </p:tgtEl>
                                      </p:cBhvr>
                                    </p:animEffect>
                                    <p:anim calcmode="lin" valueType="num">
                                      <p:cBhvr>
                                        <p:cTn id="15" dur="5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083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92314" y="549276"/>
            <a:ext cx="7343775" cy="1800225"/>
          </a:xfrm>
          <a:ln cap="rnd">
            <a:solidFill>
              <a:srgbClr val="FF3F9F"/>
            </a:solidFill>
            <a:prstDash val="sysDot"/>
          </a:ln>
          <a:scene3d>
            <a:camera prst="legacyPerspectiveBottomLeft">
              <a:rot lat="0" lon="300000" rev="0"/>
            </a:camera>
            <a:lightRig rig="legacyFlat3" dir="t"/>
          </a:scene3d>
          <a:sp3d extrusionH="887400" prstMaterial="legacyMatte">
            <a:bevelT w="13500" h="13500" prst="angle"/>
            <a:bevelB w="13500" h="13500" prst="angle"/>
            <a:extrusionClr>
              <a:srgbClr val="FF3F9F"/>
            </a:extrusionClr>
          </a:sp3d>
        </p:spPr>
        <p:txBody>
          <a:bodyPr>
            <a:flatTx/>
          </a:bodyPr>
          <a:lstStyle/>
          <a:p>
            <a:pPr algn="ctr" rtl="1" eaLnBrk="1" hangingPunct="1">
              <a:defRPr/>
            </a:pPr>
            <a:r>
              <a:rPr lang="fa-IR" sz="4000" b="1" dirty="0">
                <a:solidFill>
                  <a:srgbClr val="FFCCFF"/>
                </a:solidFill>
                <a:cs typeface="Mitra" pitchFamily="2" charset="-78"/>
              </a:rPr>
              <a:t>   </a:t>
            </a:r>
            <a:r>
              <a:rPr lang="fa-IR" sz="4000" b="1" dirty="0">
                <a:solidFill>
                  <a:srgbClr val="FF9999"/>
                </a:solidFill>
                <a:cs typeface="Mitra" pitchFamily="2" charset="-78"/>
              </a:rPr>
              <a:t>2</a:t>
            </a:r>
            <a:r>
              <a:rPr lang="ar-SA" sz="4000" b="1" dirty="0">
                <a:solidFill>
                  <a:srgbClr val="FF9999"/>
                </a:solidFill>
                <a:cs typeface="Mitra" pitchFamily="2" charset="-78"/>
              </a:rPr>
              <a:t> </a:t>
            </a:r>
            <a:r>
              <a:rPr lang="en-US" sz="4000" b="1" dirty="0">
                <a:solidFill>
                  <a:srgbClr val="FF9999"/>
                </a:solidFill>
                <a:latin typeface="Arial"/>
                <a:cs typeface="Mitra" pitchFamily="2" charset="-78"/>
              </a:rPr>
              <a:t>–</a:t>
            </a:r>
            <a:r>
              <a:rPr lang="ar-SA" sz="4000" b="1" dirty="0">
                <a:solidFill>
                  <a:srgbClr val="FF9999"/>
                </a:solidFill>
                <a:cs typeface="Mitra" pitchFamily="2" charset="-78"/>
              </a:rPr>
              <a:t> بيماريهاي ناشي از عدم</a:t>
            </a:r>
            <a:r>
              <a:rPr lang="fa-IR" sz="4000" b="1" dirty="0">
                <a:solidFill>
                  <a:srgbClr val="FF9999"/>
                </a:solidFill>
                <a:cs typeface="Mitra" pitchFamily="2" charset="-78"/>
              </a:rPr>
              <a:t> </a:t>
            </a:r>
            <a:r>
              <a:rPr lang="ar-SA" sz="4000" b="1" dirty="0">
                <a:solidFill>
                  <a:srgbClr val="FF9999"/>
                </a:solidFill>
                <a:cs typeface="Mitra" pitchFamily="2" charset="-78"/>
              </a:rPr>
              <a:t> دسترسي</a:t>
            </a:r>
            <a:r>
              <a:rPr lang="fa-IR" sz="4000" b="1" dirty="0">
                <a:solidFill>
                  <a:srgbClr val="FF9999"/>
                </a:solidFill>
                <a:cs typeface="Mitra" pitchFamily="2" charset="-78"/>
              </a:rPr>
              <a:t/>
            </a:r>
            <a:br>
              <a:rPr lang="fa-IR" sz="4000" b="1" dirty="0">
                <a:solidFill>
                  <a:srgbClr val="FF9999"/>
                </a:solidFill>
                <a:cs typeface="Mitra" pitchFamily="2" charset="-78"/>
              </a:rPr>
            </a:br>
            <a:r>
              <a:rPr lang="ar-SA" sz="4000" b="1" dirty="0">
                <a:solidFill>
                  <a:srgbClr val="FF9999"/>
                </a:solidFill>
                <a:cs typeface="Mitra" pitchFamily="2" charset="-78"/>
              </a:rPr>
              <a:t> كافي به</a:t>
            </a:r>
            <a:r>
              <a:rPr lang="fa-IR" sz="4000" b="1" dirty="0">
                <a:solidFill>
                  <a:srgbClr val="FF9999"/>
                </a:solidFill>
                <a:cs typeface="Mitra" pitchFamily="2" charset="-78"/>
              </a:rPr>
              <a:t> </a:t>
            </a:r>
            <a:r>
              <a:rPr lang="ar-SA" sz="4000" b="1" dirty="0">
                <a:solidFill>
                  <a:srgbClr val="FF9999"/>
                </a:solidFill>
                <a:cs typeface="Mitra" pitchFamily="2" charset="-78"/>
              </a:rPr>
              <a:t> </a:t>
            </a:r>
            <a:r>
              <a:rPr lang="ar-SA" sz="4800" b="1" dirty="0">
                <a:solidFill>
                  <a:srgbClr val="FF9999"/>
                </a:solidFill>
                <a:cs typeface="Mitra" pitchFamily="2" charset="-78"/>
              </a:rPr>
              <a:t>آب سالم</a:t>
            </a:r>
            <a:endParaRPr lang="en-US" sz="4800" b="1" dirty="0">
              <a:solidFill>
                <a:srgbClr val="FF9999"/>
              </a:solidFill>
              <a:cs typeface="Mitra" pitchFamily="2" charset="-78"/>
            </a:endParaRPr>
          </a:p>
        </p:txBody>
      </p:sp>
      <p:sp>
        <p:nvSpPr>
          <p:cNvPr id="121859" name="Rectangle 3"/>
          <p:cNvSpPr>
            <a:spLocks noGrp="1" noChangeArrowheads="1"/>
          </p:cNvSpPr>
          <p:nvPr>
            <p:ph idx="1"/>
          </p:nvPr>
        </p:nvSpPr>
        <p:spPr>
          <a:xfrm>
            <a:off x="2063750" y="2636838"/>
            <a:ext cx="8147050" cy="3816350"/>
          </a:xfrm>
          <a:ln w="19050" cap="rnd">
            <a:solidFill>
              <a:srgbClr val="FF3F9F"/>
            </a:solidFill>
            <a:prstDash val="sysDot"/>
          </a:ln>
        </p:spPr>
        <p:txBody>
          <a:bodyPr/>
          <a:lstStyle/>
          <a:p>
            <a:pPr algn="r" rtl="1" eaLnBrk="1" hangingPunct="1">
              <a:buFont typeface="Webdings" panose="05030102010509060703" pitchFamily="18" charset="2"/>
              <a:buChar char="Ý"/>
            </a:pPr>
            <a:r>
              <a:rPr lang="fa-IR" altLang="en-US" sz="3600" dirty="0">
                <a:cs typeface="Mitra" panose="00000400000000000000" pitchFamily="2" charset="-78"/>
              </a:rPr>
              <a:t> </a:t>
            </a:r>
            <a:r>
              <a:rPr lang="ar-SA" altLang="en-US" sz="3600" dirty="0">
                <a:cs typeface="Mitra" panose="00000400000000000000" pitchFamily="2" charset="-78"/>
              </a:rPr>
              <a:t>عدم دسترسي كافي به آب سالم جهت شستشو و نظافت فردي</a:t>
            </a:r>
            <a:r>
              <a:rPr lang="fa-IR" altLang="en-US" sz="3600" dirty="0">
                <a:cs typeface="Mitra" panose="00000400000000000000" pitchFamily="2" charset="-78"/>
              </a:rPr>
              <a:t>، </a:t>
            </a:r>
            <a:r>
              <a:rPr lang="ar-SA" altLang="en-US" sz="3600" dirty="0">
                <a:cs typeface="Mitra" panose="00000400000000000000" pitchFamily="2" charset="-78"/>
              </a:rPr>
              <a:t>موجب انتقال عوامل بيماريزا از غذا </a:t>
            </a:r>
            <a:r>
              <a:rPr lang="en-US" altLang="en-US" sz="3600" dirty="0">
                <a:latin typeface="Arial" panose="020B0604020202020204" pitchFamily="34" charset="0"/>
                <a:cs typeface="Mitra" panose="00000400000000000000" pitchFamily="2" charset="-78"/>
              </a:rPr>
              <a:t>–</a:t>
            </a:r>
            <a:r>
              <a:rPr lang="ar-SA" altLang="en-US" sz="3600" dirty="0">
                <a:cs typeface="Mitra" panose="00000400000000000000" pitchFamily="2" charset="-78"/>
              </a:rPr>
              <a:t> ظروف </a:t>
            </a:r>
            <a:r>
              <a:rPr lang="en-US" altLang="en-US" sz="3600" dirty="0">
                <a:latin typeface="Arial" panose="020B0604020202020204" pitchFamily="34" charset="0"/>
                <a:cs typeface="Mitra" panose="00000400000000000000" pitchFamily="2" charset="-78"/>
              </a:rPr>
              <a:t>–</a:t>
            </a:r>
            <a:r>
              <a:rPr lang="ar-SA" altLang="en-US" sz="3600" dirty="0">
                <a:cs typeface="Mitra" panose="00000400000000000000" pitchFamily="2" charset="-78"/>
              </a:rPr>
              <a:t> دست و </a:t>
            </a:r>
            <a:r>
              <a:rPr lang="en-US" altLang="en-US" sz="3600" dirty="0">
                <a:latin typeface="Arial" panose="020B0604020202020204" pitchFamily="34" charset="0"/>
                <a:cs typeface="Mitra" panose="00000400000000000000" pitchFamily="2" charset="-78"/>
              </a:rPr>
              <a:t>…</a:t>
            </a:r>
            <a:r>
              <a:rPr lang="ar-SA" altLang="en-US" sz="3600" dirty="0">
                <a:cs typeface="Mitra" panose="00000400000000000000" pitchFamily="2" charset="-78"/>
              </a:rPr>
              <a:t> به انسان است. شايعترين اين بيماريها اسهال ها ، عفونت هاي چشمي وپوستي و مسموميت هاي </a:t>
            </a:r>
            <a:r>
              <a:rPr lang="fa-IR" altLang="en-US" sz="3600" dirty="0">
                <a:cs typeface="Mitra" panose="00000400000000000000" pitchFamily="2" charset="-78"/>
              </a:rPr>
              <a:t>غ</a:t>
            </a:r>
            <a:r>
              <a:rPr lang="ar-SA" altLang="en-US" sz="3600" dirty="0">
                <a:cs typeface="Mitra" panose="00000400000000000000" pitchFamily="2" charset="-78"/>
              </a:rPr>
              <a:t>ذايي است</a:t>
            </a:r>
            <a:r>
              <a:rPr lang="fa-IR" altLang="en-US" sz="3600" dirty="0">
                <a:cs typeface="Mitra" panose="00000400000000000000" pitchFamily="2" charset="-78"/>
              </a:rPr>
              <a:t>. </a:t>
            </a:r>
            <a:r>
              <a:rPr lang="ar-SA" altLang="en-US" sz="3600" dirty="0">
                <a:cs typeface="Mitra" panose="00000400000000000000" pitchFamily="2" charset="-78"/>
              </a:rPr>
              <a:t>بيماريهاي منتقله از شپش ، كك و ساس هم در اين گروه قرار دارند. </a:t>
            </a:r>
            <a:endParaRPr lang="en-US" altLang="en-US" sz="3600" dirty="0">
              <a:cs typeface="Mitra" panose="00000400000000000000" pitchFamily="2" charset="-78"/>
            </a:endParaRPr>
          </a:p>
        </p:txBody>
      </p:sp>
    </p:spTree>
    <p:extLst>
      <p:ext uri="{BB962C8B-B14F-4D97-AF65-F5344CB8AC3E}">
        <p14:creationId xmlns:p14="http://schemas.microsoft.com/office/powerpoint/2010/main" val="17488641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1858">
                                            <p:txEl>
                                              <p:charRg st="4294967295" end="4294967295"/>
                                            </p:txEl>
                                          </p:spTgt>
                                        </p:tgtEl>
                                        <p:attrNameLst>
                                          <p:attrName>style.visibility</p:attrName>
                                        </p:attrNameLst>
                                      </p:cBhvr>
                                      <p:to>
                                        <p:strVal val="visible"/>
                                      </p:to>
                                    </p:set>
                                    <p:anim calcmode="lin" valueType="num">
                                      <p:cBhvr>
                                        <p:cTn id="7" dur="1000" fill="hold"/>
                                        <p:tgtEl>
                                          <p:spTgt spid="121858">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21858">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1858">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1859">
                                            <p:txEl>
                                              <p:pRg st="0" end="0"/>
                                            </p:txEl>
                                          </p:spTgt>
                                        </p:tgtEl>
                                        <p:attrNameLst>
                                          <p:attrName>style.visibility</p:attrName>
                                        </p:attrNameLst>
                                      </p:cBhvr>
                                      <p:to>
                                        <p:strVal val="visible"/>
                                      </p:to>
                                    </p:set>
                                    <p:animEffect transition="in" filter="fade">
                                      <p:cBhvr>
                                        <p:cTn id="14" dur="500"/>
                                        <p:tgtEl>
                                          <p:spTgt spid="121859">
                                            <p:txEl>
                                              <p:pRg st="0" end="0"/>
                                            </p:txEl>
                                          </p:spTgt>
                                        </p:tgtEl>
                                      </p:cBhvr>
                                    </p:animEffect>
                                    <p:anim calcmode="lin" valueType="num">
                                      <p:cBhvr>
                                        <p:cTn id="15"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185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35189" y="620713"/>
            <a:ext cx="7920037" cy="1643062"/>
          </a:xfrm>
          <a:ln cap="rnd">
            <a:solidFill>
              <a:schemeClr val="hlink"/>
            </a:solidFill>
            <a:prstDash val="sysDot"/>
          </a:ln>
          <a:scene3d>
            <a:camera prst="legacyObliqueBottomLeft"/>
            <a:lightRig rig="legacyFlat3" dir="t"/>
          </a:scene3d>
          <a:sp3d extrusionH="430200" prstMaterial="legacyMatte">
            <a:bevelT w="13500" h="13500" prst="angle"/>
            <a:bevelB w="13500" h="13500" prst="angle"/>
            <a:extrusionClr>
              <a:schemeClr val="hlink"/>
            </a:extrusionClr>
          </a:sp3d>
        </p:spPr>
        <p:txBody>
          <a:bodyPr>
            <a:normAutofit fontScale="90000"/>
            <a:flatTx/>
          </a:bodyPr>
          <a:lstStyle/>
          <a:p>
            <a:pPr algn="ctr" rtl="1" eaLnBrk="1" hangingPunct="1">
              <a:defRPr/>
            </a:pPr>
            <a:r>
              <a:rPr lang="ar-SA" b="1" dirty="0" smtClean="0">
                <a:solidFill>
                  <a:srgbClr val="FF9999"/>
                </a:solidFill>
                <a:cs typeface="Mitra" pitchFamily="2" charset="-78"/>
              </a:rPr>
              <a:t>3 </a:t>
            </a:r>
            <a:r>
              <a:rPr lang="en-US" b="1" dirty="0" smtClean="0">
                <a:solidFill>
                  <a:srgbClr val="FF9999"/>
                </a:solidFill>
                <a:latin typeface="Arial"/>
                <a:cs typeface="Mitra" pitchFamily="2" charset="-78"/>
              </a:rPr>
              <a:t>–</a:t>
            </a:r>
            <a:r>
              <a:rPr lang="ar-SA" b="1" dirty="0" smtClean="0">
                <a:solidFill>
                  <a:srgbClr val="FF9999"/>
                </a:solidFill>
                <a:cs typeface="Mitra" pitchFamily="2" charset="-78"/>
              </a:rPr>
              <a:t> بيماريهايي كه</a:t>
            </a:r>
            <a:r>
              <a:rPr lang="ar-SA" sz="5400" b="1" dirty="0">
                <a:solidFill>
                  <a:srgbClr val="FF9999"/>
                </a:solidFill>
                <a:cs typeface="Mitra" pitchFamily="2" charset="-78"/>
              </a:rPr>
              <a:t> آب</a:t>
            </a:r>
            <a:r>
              <a:rPr lang="fa-IR" sz="5400" b="1" dirty="0">
                <a:solidFill>
                  <a:srgbClr val="FF9999"/>
                </a:solidFill>
                <a:cs typeface="Mitra" pitchFamily="2" charset="-78"/>
              </a:rPr>
              <a:t> </a:t>
            </a:r>
            <a:br>
              <a:rPr lang="fa-IR" sz="5400" b="1" dirty="0">
                <a:solidFill>
                  <a:srgbClr val="FF9999"/>
                </a:solidFill>
                <a:cs typeface="Mitra" pitchFamily="2" charset="-78"/>
              </a:rPr>
            </a:br>
            <a:r>
              <a:rPr lang="fa-IR" sz="5400" b="1" dirty="0">
                <a:solidFill>
                  <a:srgbClr val="FF9999"/>
                </a:solidFill>
                <a:cs typeface="Mitra" pitchFamily="2" charset="-78"/>
              </a:rPr>
              <a:t> </a:t>
            </a:r>
            <a:r>
              <a:rPr lang="ar-SA" b="1" dirty="0" smtClean="0">
                <a:solidFill>
                  <a:srgbClr val="FF9999"/>
                </a:solidFill>
                <a:cs typeface="Mitra" pitchFamily="2" charset="-78"/>
              </a:rPr>
              <a:t> بستر</a:t>
            </a:r>
            <a:r>
              <a:rPr lang="fa-IR" b="1" dirty="0" smtClean="0">
                <a:solidFill>
                  <a:srgbClr val="FF9999"/>
                </a:solidFill>
                <a:cs typeface="Mitra" pitchFamily="2" charset="-78"/>
              </a:rPr>
              <a:t> </a:t>
            </a:r>
            <a:r>
              <a:rPr lang="ar-SA" b="1" dirty="0" smtClean="0">
                <a:solidFill>
                  <a:srgbClr val="FF9999"/>
                </a:solidFill>
                <a:cs typeface="Mitra" pitchFamily="2" charset="-78"/>
              </a:rPr>
              <a:t>رشد و نمو ميزبان واسط آنهاست</a:t>
            </a:r>
            <a:endParaRPr lang="en-US" b="1" dirty="0" smtClean="0">
              <a:solidFill>
                <a:srgbClr val="FF9999"/>
              </a:solidFill>
              <a:cs typeface="Mitra" pitchFamily="2" charset="-78"/>
            </a:endParaRPr>
          </a:p>
        </p:txBody>
      </p:sp>
      <p:sp>
        <p:nvSpPr>
          <p:cNvPr id="122883" name="Rectangle 3"/>
          <p:cNvSpPr>
            <a:spLocks noGrp="1" noChangeArrowheads="1"/>
          </p:cNvSpPr>
          <p:nvPr>
            <p:ph idx="1"/>
          </p:nvPr>
        </p:nvSpPr>
        <p:spPr>
          <a:xfrm>
            <a:off x="1992313" y="2708276"/>
            <a:ext cx="8064500" cy="3482975"/>
          </a:xfrm>
          <a:ln w="28575" cap="rnd">
            <a:solidFill>
              <a:srgbClr val="660066"/>
            </a:solidFill>
            <a:prstDash val="sysDot"/>
          </a:ln>
        </p:spPr>
        <p:txBody>
          <a:bodyPr/>
          <a:lstStyle/>
          <a:p>
            <a:pPr algn="r" rtl="1" eaLnBrk="1" hangingPunct="1">
              <a:buSzPct val="115000"/>
              <a:buFont typeface="Wingdings" pitchFamily="2" charset="2"/>
              <a:buChar char="R"/>
              <a:defRPr/>
            </a:pPr>
            <a:r>
              <a:rPr lang="ar-SA" altLang="zh-CN" sz="4400" dirty="0">
                <a:cs typeface="Mitra" pitchFamily="2" charset="-78"/>
              </a:rPr>
              <a:t>ميزبان واسط اكثر انگلها در آب تكثير و رشد و نمو مي كنند بنابراين مصرف آب </a:t>
            </a:r>
            <a:r>
              <a:rPr lang="fa-IR" altLang="zh-CN" sz="4400" dirty="0" err="1">
                <a:cs typeface="Mitra" pitchFamily="2" charset="-78"/>
              </a:rPr>
              <a:t>حاو</a:t>
            </a:r>
            <a:r>
              <a:rPr lang="ar-SA" altLang="zh-CN" sz="4400" dirty="0">
                <a:cs typeface="Mitra" pitchFamily="2" charset="-78"/>
              </a:rPr>
              <a:t>ي ميزبان واسط انگل </a:t>
            </a:r>
            <a:r>
              <a:rPr lang="fa-IR" altLang="zh-CN" sz="4400" dirty="0">
                <a:cs typeface="Mitra" pitchFamily="2" charset="-78"/>
              </a:rPr>
              <a:t>، </a:t>
            </a:r>
            <a:r>
              <a:rPr lang="ar-SA" altLang="zh-CN" sz="4400" dirty="0">
                <a:cs typeface="Mitra" pitchFamily="2" charset="-78"/>
              </a:rPr>
              <a:t>باعث انتقال عامل بيماريزا ميگردد. بيماريهاي شيستوزما و پيوك از اين طريق منتقل ميشوند</a:t>
            </a:r>
            <a:r>
              <a:rPr lang="fa-IR" altLang="zh-CN" sz="4400" dirty="0">
                <a:cs typeface="Mitra" pitchFamily="2" charset="-78"/>
              </a:rPr>
              <a:t>.</a:t>
            </a:r>
            <a:r>
              <a:rPr lang="ar-SA" altLang="zh-CN" sz="4400" dirty="0">
                <a:cs typeface="Mitra" pitchFamily="2" charset="-78"/>
              </a:rPr>
              <a:t> </a:t>
            </a:r>
            <a:endParaRPr lang="en-US" sz="4400" dirty="0">
              <a:cs typeface="Mitra" pitchFamily="2" charset="-78"/>
            </a:endParaRPr>
          </a:p>
        </p:txBody>
      </p:sp>
    </p:spTree>
    <p:extLst>
      <p:ext uri="{BB962C8B-B14F-4D97-AF65-F5344CB8AC3E}">
        <p14:creationId xmlns:p14="http://schemas.microsoft.com/office/powerpoint/2010/main" val="1948932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882">
                                            <p:txEl>
                                              <p:charRg st="4294967295" end="4294967295"/>
                                            </p:txEl>
                                          </p:spTgt>
                                        </p:tgtEl>
                                        <p:attrNameLst>
                                          <p:attrName>style.visibility</p:attrName>
                                        </p:attrNameLst>
                                      </p:cBhvr>
                                      <p:to>
                                        <p:strVal val="visible"/>
                                      </p:to>
                                    </p:set>
                                    <p:anim calcmode="lin" valueType="num">
                                      <p:cBhvr>
                                        <p:cTn id="7" dur="1000" fill="hold"/>
                                        <p:tgtEl>
                                          <p:spTgt spid="122882">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22882">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2883">
                                            <p:bg/>
                                          </p:spTgt>
                                        </p:tgtEl>
                                        <p:attrNameLst>
                                          <p:attrName>style.visibility</p:attrName>
                                        </p:attrNameLst>
                                      </p:cBhvr>
                                      <p:to>
                                        <p:strVal val="visible"/>
                                      </p:to>
                                    </p:set>
                                    <p:animEffect transition="in" filter="fade">
                                      <p:cBhvr>
                                        <p:cTn id="14" dur="500"/>
                                        <p:tgtEl>
                                          <p:spTgt spid="122883">
                                            <p:bg/>
                                          </p:spTgt>
                                        </p:tgtEl>
                                      </p:cBhvr>
                                    </p:animEffect>
                                    <p:anim calcmode="lin" valueType="num">
                                      <p:cBhvr>
                                        <p:cTn id="15" dur="500" fill="hold"/>
                                        <p:tgtEl>
                                          <p:spTgt spid="122883">
                                            <p:bg/>
                                          </p:spTgt>
                                        </p:tgtEl>
                                        <p:attrNameLst>
                                          <p:attrName>ppt_x</p:attrName>
                                        </p:attrNameLst>
                                      </p:cBhvr>
                                      <p:tavLst>
                                        <p:tav tm="0">
                                          <p:val>
                                            <p:strVal val="#ppt_x"/>
                                          </p:val>
                                        </p:tav>
                                        <p:tav tm="100000">
                                          <p:val>
                                            <p:strVal val="#ppt_x"/>
                                          </p:val>
                                        </p:tav>
                                      </p:tavLst>
                                    </p:anim>
                                    <p:anim calcmode="lin" valueType="num">
                                      <p:cBhvr>
                                        <p:cTn id="16" dur="500" fill="hold"/>
                                        <p:tgtEl>
                                          <p:spTgt spid="122883">
                                            <p:bg/>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2883">
                                            <p:txEl>
                                              <p:pRg st="0" end="0"/>
                                            </p:txEl>
                                          </p:spTgt>
                                        </p:tgtEl>
                                        <p:attrNameLst>
                                          <p:attrName>style.visibility</p:attrName>
                                        </p:attrNameLst>
                                      </p:cBhvr>
                                      <p:to>
                                        <p:strVal val="visible"/>
                                      </p:to>
                                    </p:set>
                                    <p:animEffect transition="in" filter="fade">
                                      <p:cBhvr>
                                        <p:cTn id="21" dur="500"/>
                                        <p:tgtEl>
                                          <p:spTgt spid="122883">
                                            <p:txEl>
                                              <p:pRg st="0" end="0"/>
                                            </p:txEl>
                                          </p:spTgt>
                                        </p:tgtEl>
                                      </p:cBhvr>
                                    </p:animEffect>
                                    <p:anim calcmode="lin" valueType="num">
                                      <p:cBhvr>
                                        <p:cTn id="22"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228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51088" y="836614"/>
            <a:ext cx="7632700" cy="1512887"/>
          </a:xfrm>
          <a:ln w="38100" cap="rnd" cmpd="dbl">
            <a:solidFill>
              <a:srgbClr val="FF3F9F"/>
            </a:solidFill>
            <a:prstDash val="sysDot"/>
          </a:ln>
        </p:spPr>
        <p:txBody>
          <a:bodyPr>
            <a:normAutofit fontScale="90000"/>
          </a:bodyPr>
          <a:lstStyle/>
          <a:p>
            <a:pPr algn="ctr" rtl="1" eaLnBrk="1" hangingPunct="1">
              <a:defRPr/>
            </a:pPr>
            <a:r>
              <a:rPr lang="ar-SA" sz="4000" b="1" dirty="0">
                <a:solidFill>
                  <a:srgbClr val="FF9999"/>
                </a:solidFill>
                <a:cs typeface="Mitra" pitchFamily="2" charset="-78"/>
              </a:rPr>
              <a:t>4 </a:t>
            </a:r>
            <a:r>
              <a:rPr lang="en-US" sz="4000" b="1" dirty="0">
                <a:solidFill>
                  <a:srgbClr val="FF9999"/>
                </a:solidFill>
                <a:latin typeface="Arial"/>
                <a:cs typeface="Mitra" pitchFamily="2" charset="-78"/>
              </a:rPr>
              <a:t>–</a:t>
            </a:r>
            <a:r>
              <a:rPr lang="ar-SA" sz="4000" b="1" dirty="0">
                <a:solidFill>
                  <a:srgbClr val="FF9999"/>
                </a:solidFill>
                <a:cs typeface="Mitra" pitchFamily="2" charset="-78"/>
              </a:rPr>
              <a:t> بيماريهايي كه </a:t>
            </a:r>
            <a:r>
              <a:rPr lang="ar-SA" sz="5900" b="1" dirty="0">
                <a:solidFill>
                  <a:srgbClr val="FF9999"/>
                </a:solidFill>
                <a:cs typeface="Mitra" pitchFamily="2" charset="-78"/>
              </a:rPr>
              <a:t>آب</a:t>
            </a:r>
            <a:r>
              <a:rPr lang="ar-SA" sz="5400" b="1" dirty="0">
                <a:solidFill>
                  <a:srgbClr val="FF9999"/>
                </a:solidFill>
                <a:cs typeface="Mitra" pitchFamily="2" charset="-78"/>
              </a:rPr>
              <a:t> </a:t>
            </a:r>
            <a:r>
              <a:rPr lang="fa-IR" sz="4000" b="1" dirty="0">
                <a:solidFill>
                  <a:srgbClr val="FF9999"/>
                </a:solidFill>
                <a:cs typeface="Mitra" pitchFamily="2" charset="-78"/>
              </a:rPr>
              <a:t/>
            </a:r>
            <a:br>
              <a:rPr lang="fa-IR" sz="4000" b="1" dirty="0">
                <a:solidFill>
                  <a:srgbClr val="FF9999"/>
                </a:solidFill>
                <a:cs typeface="Mitra" pitchFamily="2" charset="-78"/>
              </a:rPr>
            </a:br>
            <a:r>
              <a:rPr lang="ar-SA" sz="4000" b="1" dirty="0">
                <a:solidFill>
                  <a:srgbClr val="FF9999"/>
                </a:solidFill>
                <a:cs typeface="Mitra" pitchFamily="2" charset="-78"/>
              </a:rPr>
              <a:t>محيط پرورش ناقلين آنهاست</a:t>
            </a:r>
            <a:endParaRPr lang="en-US" sz="4000" b="1" dirty="0">
              <a:solidFill>
                <a:srgbClr val="FF9999"/>
              </a:solidFill>
              <a:cs typeface="Mitra" pitchFamily="2" charset="-78"/>
            </a:endParaRPr>
          </a:p>
        </p:txBody>
      </p:sp>
      <p:sp>
        <p:nvSpPr>
          <p:cNvPr id="123907" name="Rectangle 3"/>
          <p:cNvSpPr>
            <a:spLocks noGrp="1" noChangeArrowheads="1"/>
          </p:cNvSpPr>
          <p:nvPr>
            <p:ph idx="1"/>
          </p:nvPr>
        </p:nvSpPr>
        <p:spPr>
          <a:xfrm>
            <a:off x="2279651" y="2492376"/>
            <a:ext cx="7788275" cy="3844925"/>
          </a:xfrm>
          <a:ln>
            <a:solidFill>
              <a:srgbClr val="FF3F9F"/>
            </a:solidFill>
          </a:ln>
        </p:spPr>
        <p:txBody>
          <a:bodyPr/>
          <a:lstStyle/>
          <a:p>
            <a:pPr algn="r" rtl="1" eaLnBrk="1" hangingPunct="1">
              <a:lnSpc>
                <a:spcPct val="90000"/>
              </a:lnSpc>
              <a:buClr>
                <a:srgbClr val="FF1B03"/>
              </a:buClr>
              <a:buFont typeface="Wingdings" pitchFamily="2" charset="2"/>
              <a:buChar char="N"/>
              <a:defRPr/>
            </a:pPr>
            <a:r>
              <a:rPr lang="fa-IR" sz="4000" dirty="0">
                <a:cs typeface="Roya" pitchFamily="2" charset="-78"/>
              </a:rPr>
              <a:t> </a:t>
            </a:r>
            <a:r>
              <a:rPr lang="ar-SA" sz="4000" dirty="0">
                <a:cs typeface="Roya" pitchFamily="2" charset="-78"/>
              </a:rPr>
              <a:t>آب محل مناسبي است براي توليد مثل و تكثير حشرات خصوصاً پشه كه ناقل بيماريهاي زيادي از جمله مالاريا </a:t>
            </a:r>
            <a:r>
              <a:rPr lang="en-US" sz="4000" dirty="0">
                <a:latin typeface="Arial"/>
                <a:cs typeface="Roya" pitchFamily="2" charset="-78"/>
              </a:rPr>
              <a:t>–</a:t>
            </a:r>
            <a:r>
              <a:rPr lang="ar-SA" sz="4000" dirty="0">
                <a:cs typeface="Roya" pitchFamily="2" charset="-78"/>
              </a:rPr>
              <a:t> تب زرد </a:t>
            </a:r>
            <a:r>
              <a:rPr lang="fa-IR" sz="4000" dirty="0">
                <a:latin typeface="Arial"/>
                <a:cs typeface="Roya" pitchFamily="2" charset="-78"/>
              </a:rPr>
              <a:t>و ... </a:t>
            </a:r>
            <a:r>
              <a:rPr lang="ar-SA" sz="4000" dirty="0">
                <a:cs typeface="Roya" pitchFamily="2" charset="-78"/>
              </a:rPr>
              <a:t>است . ناقلين مختلف در آبهاي جاري </a:t>
            </a:r>
            <a:r>
              <a:rPr lang="en-US" sz="4000" dirty="0">
                <a:latin typeface="Arial"/>
                <a:cs typeface="Roya" pitchFamily="2" charset="-78"/>
              </a:rPr>
              <a:t>–</a:t>
            </a:r>
            <a:r>
              <a:rPr lang="ar-SA" sz="4000" dirty="0">
                <a:cs typeface="Roya" pitchFamily="2" charset="-78"/>
              </a:rPr>
              <a:t> راكد </a:t>
            </a:r>
            <a:r>
              <a:rPr lang="en-US" sz="4000" dirty="0">
                <a:latin typeface="Arial"/>
                <a:cs typeface="Roya" pitchFamily="2" charset="-78"/>
              </a:rPr>
              <a:t>–</a:t>
            </a:r>
            <a:r>
              <a:rPr lang="ar-SA" sz="4000" dirty="0">
                <a:cs typeface="Roya" pitchFamily="2" charset="-78"/>
              </a:rPr>
              <a:t> باتلاقها</a:t>
            </a:r>
            <a:r>
              <a:rPr lang="fa-IR" sz="4000" dirty="0">
                <a:cs typeface="Roya" pitchFamily="2" charset="-78"/>
              </a:rPr>
              <a:t>، </a:t>
            </a:r>
            <a:r>
              <a:rPr lang="ar-SA" sz="4000" dirty="0">
                <a:cs typeface="Roya" pitchFamily="2" charset="-78"/>
              </a:rPr>
              <a:t> بسته به نوع ماهيتشان توليد مثل و تكثير ميشوند. </a:t>
            </a:r>
            <a:endParaRPr lang="en-US" sz="4000" dirty="0">
              <a:cs typeface="Roya" pitchFamily="2" charset="-78"/>
            </a:endParaRPr>
          </a:p>
        </p:txBody>
      </p:sp>
    </p:spTree>
    <p:extLst>
      <p:ext uri="{BB962C8B-B14F-4D97-AF65-F5344CB8AC3E}">
        <p14:creationId xmlns:p14="http://schemas.microsoft.com/office/powerpoint/2010/main" val="7464033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3906">
                                            <p:txEl>
                                              <p:charRg st="4294967295" end="4294967295"/>
                                            </p:txEl>
                                          </p:spTgt>
                                        </p:tgtEl>
                                        <p:attrNameLst>
                                          <p:attrName>style.visibility</p:attrName>
                                        </p:attrNameLst>
                                      </p:cBhvr>
                                      <p:to>
                                        <p:strVal val="visible"/>
                                      </p:to>
                                    </p:set>
                                    <p:anim calcmode="lin" valueType="num">
                                      <p:cBhvr>
                                        <p:cTn id="7" dur="1000" fill="hold"/>
                                        <p:tgtEl>
                                          <p:spTgt spid="12390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2390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390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3907">
                                            <p:txEl>
                                              <p:pRg st="0" end="0"/>
                                            </p:txEl>
                                          </p:spTgt>
                                        </p:tgtEl>
                                        <p:attrNameLst>
                                          <p:attrName>style.visibility</p:attrName>
                                        </p:attrNameLst>
                                      </p:cBhvr>
                                      <p:to>
                                        <p:strVal val="visible"/>
                                      </p:to>
                                    </p:set>
                                    <p:animEffect transition="in" filter="fade">
                                      <p:cBhvr>
                                        <p:cTn id="14" dur="500"/>
                                        <p:tgtEl>
                                          <p:spTgt spid="123907">
                                            <p:txEl>
                                              <p:pRg st="0" end="0"/>
                                            </p:txEl>
                                          </p:spTgt>
                                        </p:tgtEl>
                                      </p:cBhvr>
                                    </p:animEffect>
                                    <p:anim calcmode="lin" valueType="num">
                                      <p:cBhvr>
                                        <p:cTn id="15"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390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351088" y="765176"/>
            <a:ext cx="7632700" cy="2016125"/>
          </a:xfrm>
          <a:ln w="12700" cap="flat">
            <a:solidFill>
              <a:srgbClr val="FF3F9F"/>
            </a:solidFill>
          </a:ln>
        </p:spPr>
        <p:txBody>
          <a:bodyPr/>
          <a:lstStyle/>
          <a:p>
            <a:pPr algn="ctr" eaLnBrk="1" hangingPunct="1">
              <a:defRPr/>
            </a:pPr>
            <a:r>
              <a:rPr lang="ar-SA" sz="4000" b="1" dirty="0">
                <a:solidFill>
                  <a:srgbClr val="FF9999"/>
                </a:solidFill>
                <a:cs typeface="A Hamase" panose="00000400000000000000" pitchFamily="2" charset="-78"/>
              </a:rPr>
              <a:t>برنامه ريزي عمليات اجرائي نظارت</a:t>
            </a:r>
            <a:r>
              <a:rPr lang="fa-IR" sz="4000" b="1" dirty="0">
                <a:solidFill>
                  <a:srgbClr val="FF9999"/>
                </a:solidFill>
                <a:cs typeface="A Hamase" panose="00000400000000000000" pitchFamily="2" charset="-78"/>
              </a:rPr>
              <a:t/>
            </a:r>
            <a:br>
              <a:rPr lang="fa-IR" sz="4000" b="1" dirty="0">
                <a:solidFill>
                  <a:srgbClr val="FF9999"/>
                </a:solidFill>
                <a:cs typeface="A Hamase" panose="00000400000000000000" pitchFamily="2" charset="-78"/>
              </a:rPr>
            </a:br>
            <a:r>
              <a:rPr lang="ar-SA" sz="4000" b="1" dirty="0">
                <a:solidFill>
                  <a:srgbClr val="FF9999"/>
                </a:solidFill>
                <a:cs typeface="A Hamase" panose="00000400000000000000" pitchFamily="2" charset="-78"/>
              </a:rPr>
              <a:t> </a:t>
            </a:r>
            <a:r>
              <a:rPr lang="ar-SA" b="1" dirty="0" smtClean="0">
                <a:solidFill>
                  <a:srgbClr val="FF9999"/>
                </a:solidFill>
                <a:cs typeface="A Hamase" panose="00000400000000000000" pitchFamily="2" charset="-78"/>
              </a:rPr>
              <a:t>بر كنترل كيفي آب آشاميدني</a:t>
            </a:r>
            <a:r>
              <a:rPr lang="fa-IR" sz="4000" b="1" dirty="0">
                <a:solidFill>
                  <a:srgbClr val="FF9999"/>
                </a:solidFill>
                <a:cs typeface="A Hamase" panose="00000400000000000000" pitchFamily="2" charset="-78"/>
              </a:rPr>
              <a:t/>
            </a:r>
            <a:br>
              <a:rPr lang="fa-IR" sz="4000" b="1" dirty="0">
                <a:solidFill>
                  <a:srgbClr val="FF9999"/>
                </a:solidFill>
                <a:cs typeface="A Hamase" panose="00000400000000000000" pitchFamily="2" charset="-78"/>
              </a:rPr>
            </a:br>
            <a:r>
              <a:rPr lang="ar-SA" sz="4000" b="1" dirty="0">
                <a:solidFill>
                  <a:srgbClr val="FF9999"/>
                </a:solidFill>
                <a:cs typeface="A Hamase" panose="00000400000000000000" pitchFamily="2" charset="-78"/>
              </a:rPr>
              <a:t> </a:t>
            </a:r>
            <a:r>
              <a:rPr lang="ar-SA" b="1" dirty="0" smtClean="0">
                <a:solidFill>
                  <a:srgbClr val="FF9999"/>
                </a:solidFill>
                <a:cs typeface="A Hamase" panose="00000400000000000000" pitchFamily="2" charset="-78"/>
              </a:rPr>
              <a:t>در شرايط بحران</a:t>
            </a:r>
            <a:endParaRPr lang="en-US" b="1" dirty="0" smtClean="0">
              <a:solidFill>
                <a:srgbClr val="FF9999"/>
              </a:solidFill>
              <a:cs typeface="A Hamase" panose="00000400000000000000" pitchFamily="2" charset="-78"/>
            </a:endParaRPr>
          </a:p>
        </p:txBody>
      </p:sp>
      <p:sp>
        <p:nvSpPr>
          <p:cNvPr id="124931" name="Rectangle 3"/>
          <p:cNvSpPr>
            <a:spLocks noGrp="1" noChangeArrowheads="1"/>
          </p:cNvSpPr>
          <p:nvPr>
            <p:ph idx="1"/>
          </p:nvPr>
        </p:nvSpPr>
        <p:spPr>
          <a:xfrm>
            <a:off x="2351088" y="3860801"/>
            <a:ext cx="7561262" cy="2447925"/>
          </a:xfrm>
          <a:ln w="38100">
            <a:pattFill prst="pct75">
              <a:fgClr>
                <a:srgbClr val="FF3F9F"/>
              </a:fgClr>
              <a:bgClr>
                <a:srgbClr val="FFFFFF"/>
              </a:bgClr>
            </a:pattFill>
          </a:ln>
        </p:spPr>
        <p:txBody>
          <a:bodyPr/>
          <a:lstStyle/>
          <a:p>
            <a:pPr algn="r" rtl="1" eaLnBrk="1" hangingPunct="1">
              <a:buFont typeface="Wingdings" pitchFamily="2" charset="2"/>
              <a:buNone/>
              <a:defRPr/>
            </a:pPr>
            <a:r>
              <a:rPr lang="ar-SA" sz="4000" dirty="0">
                <a:solidFill>
                  <a:srgbClr val="83F260"/>
                </a:solidFill>
                <a:cs typeface="Mitra" pitchFamily="2" charset="-78"/>
              </a:rPr>
              <a:t>1 </a:t>
            </a:r>
            <a:r>
              <a:rPr lang="en-US" sz="4000" dirty="0">
                <a:solidFill>
                  <a:srgbClr val="83F260"/>
                </a:solidFill>
                <a:latin typeface="Arial"/>
                <a:cs typeface="Mitra" pitchFamily="2" charset="-78"/>
              </a:rPr>
              <a:t>–</a:t>
            </a:r>
            <a:r>
              <a:rPr lang="ar-SA" sz="4000" dirty="0">
                <a:solidFill>
                  <a:srgbClr val="83F260"/>
                </a:solidFill>
                <a:cs typeface="Mitra" pitchFamily="2" charset="-78"/>
              </a:rPr>
              <a:t> مرحله قبل از وقوع بلا</a:t>
            </a:r>
            <a:r>
              <a:rPr lang="ar-SA" sz="4000" dirty="0">
                <a:cs typeface="Mitra" pitchFamily="2" charset="-78"/>
              </a:rPr>
              <a:t> </a:t>
            </a:r>
          </a:p>
          <a:p>
            <a:pPr algn="r" rtl="1" eaLnBrk="1" hangingPunct="1">
              <a:buFont typeface="Wingdings" pitchFamily="2" charset="2"/>
              <a:buNone/>
              <a:defRPr/>
            </a:pPr>
            <a:r>
              <a:rPr lang="ar-SA" sz="4000" dirty="0">
                <a:solidFill>
                  <a:srgbClr val="FF1B03"/>
                </a:solidFill>
                <a:cs typeface="Mitra" pitchFamily="2" charset="-78"/>
              </a:rPr>
              <a:t>2 </a:t>
            </a:r>
            <a:r>
              <a:rPr lang="en-US" sz="4000" dirty="0">
                <a:solidFill>
                  <a:srgbClr val="FF1B03"/>
                </a:solidFill>
                <a:latin typeface="Arial"/>
                <a:cs typeface="Mitra" pitchFamily="2" charset="-78"/>
              </a:rPr>
              <a:t>–</a:t>
            </a:r>
            <a:r>
              <a:rPr lang="ar-SA" sz="4000" dirty="0">
                <a:solidFill>
                  <a:srgbClr val="FF1B03"/>
                </a:solidFill>
                <a:cs typeface="Mitra" pitchFamily="2" charset="-78"/>
              </a:rPr>
              <a:t> هنگام بلا (استقرار موقت)</a:t>
            </a:r>
            <a:r>
              <a:rPr lang="ar-SA" sz="4000" dirty="0">
                <a:solidFill>
                  <a:srgbClr val="83F260"/>
                </a:solidFill>
                <a:cs typeface="Mitra" pitchFamily="2" charset="-78"/>
              </a:rPr>
              <a:t> </a:t>
            </a:r>
            <a:endParaRPr lang="ar-SA" altLang="zh-CN" sz="4000" dirty="0">
              <a:solidFill>
                <a:srgbClr val="83F260"/>
              </a:solidFill>
              <a:cs typeface="Mitra" pitchFamily="2" charset="-78"/>
            </a:endParaRPr>
          </a:p>
          <a:p>
            <a:pPr algn="r" rtl="1" eaLnBrk="1" hangingPunct="1">
              <a:buFont typeface="Wingdings" pitchFamily="2" charset="2"/>
              <a:buNone/>
              <a:defRPr/>
            </a:pPr>
            <a:r>
              <a:rPr lang="ar-SA" altLang="zh-CN" sz="4000" dirty="0">
                <a:cs typeface="Mitra" pitchFamily="2" charset="-78"/>
              </a:rPr>
              <a:t>3 – بعد از بلا (بازگشت به شرايط عادي)</a:t>
            </a:r>
            <a:r>
              <a:rPr lang="fa-IR" altLang="zh-CN" sz="4000" dirty="0">
                <a:cs typeface="Mitra" pitchFamily="2" charset="-78"/>
              </a:rPr>
              <a:t> </a:t>
            </a:r>
            <a:endParaRPr lang="en-US" sz="4000" dirty="0">
              <a:cs typeface="Mitra" pitchFamily="2" charset="-78"/>
            </a:endParaRPr>
          </a:p>
        </p:txBody>
      </p:sp>
      <p:sp>
        <p:nvSpPr>
          <p:cNvPr id="59396" name="AutoShape 4"/>
          <p:cNvSpPr>
            <a:spLocks noChangeArrowheads="1"/>
          </p:cNvSpPr>
          <p:nvPr/>
        </p:nvSpPr>
        <p:spPr bwMode="auto">
          <a:xfrm>
            <a:off x="4800601" y="2924176"/>
            <a:ext cx="2519363" cy="938213"/>
          </a:xfrm>
          <a:prstGeom prst="downArrow">
            <a:avLst>
              <a:gd name="adj1" fmla="val 43037"/>
              <a:gd name="adj2" fmla="val 53486"/>
            </a:avLst>
          </a:prstGeom>
          <a:gradFill rotWithShape="0">
            <a:gsLst>
              <a:gs pos="0">
                <a:srgbClr val="FF3F9F"/>
              </a:gs>
              <a:gs pos="100000">
                <a:srgbClr val="761D4A"/>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3F9F"/>
            </a:extrusionClr>
            <a:contourClr>
              <a:srgbClr val="FF3F9F"/>
            </a:contourClr>
          </a:sp3d>
        </p:spPr>
        <p:txBody>
          <a:bodyPr wrap="none" anchor="ctr">
            <a:flatTx/>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rtl="0" eaLnBrk="1" hangingPunct="1">
              <a:spcBef>
                <a:spcPct val="0"/>
              </a:spcBef>
              <a:buClrTx/>
              <a:buSzTx/>
              <a:buFontTx/>
              <a:buNone/>
            </a:pPr>
            <a:endParaRPr lang="en-US" altLang="en-US" sz="1800"/>
          </a:p>
        </p:txBody>
      </p:sp>
    </p:spTree>
    <p:extLst>
      <p:ext uri="{BB962C8B-B14F-4D97-AF65-F5344CB8AC3E}">
        <p14:creationId xmlns:p14="http://schemas.microsoft.com/office/powerpoint/2010/main" val="117239370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4930">
                                            <p:txEl>
                                              <p:charRg st="4294967295" end="429496729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grpId="0" nodeType="clickEffect">
                                  <p:stCondLst>
                                    <p:cond delay="0"/>
                                  </p:stCondLst>
                                  <p:iterate type="lt">
                                    <p:tmPct val="100000"/>
                                  </p:iterate>
                                  <p:childTnLst>
                                    <p:set>
                                      <p:cBhvr>
                                        <p:cTn id="10" dur="1" fill="hold">
                                          <p:stCondLst>
                                            <p:cond delay="0"/>
                                          </p:stCondLst>
                                        </p:cTn>
                                        <p:tgtEl>
                                          <p:spTgt spid="124931">
                                            <p:txEl>
                                              <p:pRg st="0" end="0"/>
                                            </p:txEl>
                                          </p:spTgt>
                                        </p:tgtEl>
                                        <p:attrNameLst>
                                          <p:attrName>style.visibility</p:attrName>
                                        </p:attrNameLst>
                                      </p:cBhvr>
                                      <p:to>
                                        <p:strVal val="visible"/>
                                      </p:to>
                                    </p:set>
                                    <p:anim calcmode="lin" valueType="num">
                                      <p:cBhvr additive="base">
                                        <p:cTn id="11" dur="75" fill="hold"/>
                                        <p:tgtEl>
                                          <p:spTgt spid="124931">
                                            <p:txEl>
                                              <p:pRg st="0" end="0"/>
                                            </p:txEl>
                                          </p:spTgt>
                                        </p:tgtEl>
                                        <p:attrNameLst>
                                          <p:attrName>ppt_x</p:attrName>
                                        </p:attrNameLst>
                                      </p:cBhvr>
                                      <p:tavLst>
                                        <p:tav tm="0">
                                          <p:val>
                                            <p:strVal val="1+#ppt_w/2"/>
                                          </p:val>
                                        </p:tav>
                                        <p:tav tm="100000">
                                          <p:val>
                                            <p:strVal val="#ppt_x"/>
                                          </p:val>
                                        </p:tav>
                                      </p:tavLst>
                                    </p:anim>
                                    <p:anim calcmode="lin" valueType="num">
                                      <p:cBhvr additive="base">
                                        <p:cTn id="12" dur="75" fill="hold"/>
                                        <p:tgtEl>
                                          <p:spTgt spid="12493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grpId="0" nodeType="clickEffect">
                                  <p:stCondLst>
                                    <p:cond delay="0"/>
                                  </p:stCondLst>
                                  <p:iterate type="lt">
                                    <p:tmPct val="100000"/>
                                  </p:iterate>
                                  <p:childTnLst>
                                    <p:set>
                                      <p:cBhvr>
                                        <p:cTn id="16" dur="1" fill="hold">
                                          <p:stCondLst>
                                            <p:cond delay="0"/>
                                          </p:stCondLst>
                                        </p:cTn>
                                        <p:tgtEl>
                                          <p:spTgt spid="124931">
                                            <p:txEl>
                                              <p:pRg st="1" end="1"/>
                                            </p:txEl>
                                          </p:spTgt>
                                        </p:tgtEl>
                                        <p:attrNameLst>
                                          <p:attrName>style.visibility</p:attrName>
                                        </p:attrNameLst>
                                      </p:cBhvr>
                                      <p:to>
                                        <p:strVal val="visible"/>
                                      </p:to>
                                    </p:set>
                                    <p:anim calcmode="lin" valueType="num">
                                      <p:cBhvr additive="base">
                                        <p:cTn id="17" dur="75" fill="hold"/>
                                        <p:tgtEl>
                                          <p:spTgt spid="124931">
                                            <p:txEl>
                                              <p:pRg st="1" end="1"/>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124931">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grpId="0" nodeType="clickEffect">
                                  <p:stCondLst>
                                    <p:cond delay="0"/>
                                  </p:stCondLst>
                                  <p:iterate type="lt">
                                    <p:tmPct val="100000"/>
                                  </p:iterate>
                                  <p:childTnLst>
                                    <p:set>
                                      <p:cBhvr>
                                        <p:cTn id="22" dur="1" fill="hold">
                                          <p:stCondLst>
                                            <p:cond delay="0"/>
                                          </p:stCondLst>
                                        </p:cTn>
                                        <p:tgtEl>
                                          <p:spTgt spid="124931">
                                            <p:txEl>
                                              <p:pRg st="2" end="2"/>
                                            </p:txEl>
                                          </p:spTgt>
                                        </p:tgtEl>
                                        <p:attrNameLst>
                                          <p:attrName>style.visibility</p:attrName>
                                        </p:attrNameLst>
                                      </p:cBhvr>
                                      <p:to>
                                        <p:strVal val="visible"/>
                                      </p:to>
                                    </p:set>
                                    <p:anim calcmode="lin" valueType="num">
                                      <p:cBhvr additive="base">
                                        <p:cTn id="23" dur="75" fill="hold"/>
                                        <p:tgtEl>
                                          <p:spTgt spid="124931">
                                            <p:txEl>
                                              <p:pRg st="2" end="2"/>
                                            </p:txEl>
                                          </p:spTgt>
                                        </p:tgtEl>
                                        <p:attrNameLst>
                                          <p:attrName>ppt_x</p:attrName>
                                        </p:attrNameLst>
                                      </p:cBhvr>
                                      <p:tavLst>
                                        <p:tav tm="0">
                                          <p:val>
                                            <p:strVal val="1+#ppt_w/2"/>
                                          </p:val>
                                        </p:tav>
                                        <p:tav tm="100000">
                                          <p:val>
                                            <p:strVal val="#ppt_x"/>
                                          </p:val>
                                        </p:tav>
                                      </p:tavLst>
                                    </p:anim>
                                    <p:anim calcmode="lin" valueType="num">
                                      <p:cBhvr additive="base">
                                        <p:cTn id="24" dur="75" fill="hold"/>
                                        <p:tgtEl>
                                          <p:spTgt spid="124931">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P spid="12493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92313" y="549276"/>
            <a:ext cx="8229600" cy="1655763"/>
          </a:xfrm>
          <a:ln w="76200" cmpd="tri">
            <a:solidFill>
              <a:schemeClr val="tx1"/>
            </a:solidFill>
          </a:ln>
        </p:spPr>
        <p:txBody>
          <a:bodyPr/>
          <a:lstStyle/>
          <a:p>
            <a:pPr algn="ctr" rtl="1" eaLnBrk="1" hangingPunct="1">
              <a:defRPr/>
            </a:pPr>
            <a:r>
              <a:rPr lang="ar-SA" sz="4800" b="1" dirty="0">
                <a:solidFill>
                  <a:srgbClr val="FF9999"/>
                </a:solidFill>
                <a:cs typeface="Mitra" pitchFamily="2" charset="-78"/>
              </a:rPr>
              <a:t>1 </a:t>
            </a:r>
            <a:r>
              <a:rPr lang="en-US" sz="4800" b="1" dirty="0">
                <a:solidFill>
                  <a:srgbClr val="FF9999"/>
                </a:solidFill>
                <a:latin typeface="Arial"/>
                <a:cs typeface="Mitra" pitchFamily="2" charset="-78"/>
              </a:rPr>
              <a:t>–</a:t>
            </a:r>
            <a:r>
              <a:rPr lang="ar-SA" sz="4800" b="1" dirty="0">
                <a:solidFill>
                  <a:srgbClr val="FF9999"/>
                </a:solidFill>
                <a:cs typeface="Mitra" pitchFamily="2" charset="-78"/>
              </a:rPr>
              <a:t> مرحله قبل از وقوع بلا </a:t>
            </a:r>
            <a:r>
              <a:rPr lang="fa-IR" sz="4800" b="1" dirty="0">
                <a:solidFill>
                  <a:srgbClr val="FF9999"/>
                </a:solidFill>
                <a:cs typeface="Mitra" pitchFamily="2" charset="-78"/>
              </a:rPr>
              <a:t/>
            </a:r>
            <a:br>
              <a:rPr lang="fa-IR" sz="4800" b="1" dirty="0">
                <a:solidFill>
                  <a:srgbClr val="FF9999"/>
                </a:solidFill>
                <a:cs typeface="Mitra" pitchFamily="2" charset="-78"/>
              </a:rPr>
            </a:br>
            <a:r>
              <a:rPr lang="ar-SA" sz="3300" b="1" dirty="0">
                <a:solidFill>
                  <a:srgbClr val="FF9999"/>
                </a:solidFill>
                <a:cs typeface="Mitra" pitchFamily="2" charset="-78"/>
              </a:rPr>
              <a:t>( در سطح استان ) (در سطح شهرستان)</a:t>
            </a:r>
            <a:r>
              <a:rPr lang="ar-SA" b="1" dirty="0" smtClean="0">
                <a:cs typeface="Mitra" pitchFamily="2" charset="-78"/>
              </a:rPr>
              <a:t> </a:t>
            </a:r>
            <a:endParaRPr lang="en-US" b="1" dirty="0" smtClean="0">
              <a:cs typeface="Mitra" pitchFamily="2" charset="-78"/>
            </a:endParaRPr>
          </a:p>
        </p:txBody>
      </p:sp>
      <p:sp>
        <p:nvSpPr>
          <p:cNvPr id="125955" name="Rectangle 3"/>
          <p:cNvSpPr>
            <a:spLocks noGrp="1" noChangeArrowheads="1"/>
          </p:cNvSpPr>
          <p:nvPr>
            <p:ph idx="1"/>
          </p:nvPr>
        </p:nvSpPr>
        <p:spPr>
          <a:xfrm>
            <a:off x="1919289" y="2349501"/>
            <a:ext cx="8353425" cy="4105275"/>
          </a:xfrm>
          <a:ln w="19050" cap="rnd">
            <a:solidFill>
              <a:schemeClr val="tx1"/>
            </a:solidFill>
            <a:prstDash val="sysDot"/>
          </a:ln>
        </p:spPr>
        <p:txBody>
          <a:bodyPr/>
          <a:lstStyle/>
          <a:p>
            <a:pPr marL="812800" indent="-812800" algn="r" rtl="1">
              <a:lnSpc>
                <a:spcPct val="80000"/>
              </a:lnSpc>
              <a:buClr>
                <a:srgbClr val="66FFFF"/>
              </a:buClr>
              <a:buSzPct val="115000"/>
              <a:buFont typeface="Wingdings" pitchFamily="2" charset="2"/>
              <a:buChar char="Û"/>
              <a:defRPr/>
            </a:pPr>
            <a:r>
              <a:rPr lang="ar-SA" dirty="0" smtClean="0">
                <a:cs typeface="Roya" pitchFamily="2" charset="-78"/>
              </a:rPr>
              <a:t>بررسي و مرور وقايع قبلي و ارزيابي عمليات انجام شده (دانشگاه علوم پزشكي) </a:t>
            </a:r>
          </a:p>
          <a:p>
            <a:pPr marL="812800" indent="-812800" algn="r" rtl="1">
              <a:lnSpc>
                <a:spcPct val="80000"/>
              </a:lnSpc>
              <a:buClr>
                <a:srgbClr val="66FFFF"/>
              </a:buClr>
              <a:buSzPct val="115000"/>
              <a:buFont typeface="Wingdings" pitchFamily="2" charset="2"/>
              <a:buChar char="Û"/>
              <a:defRPr/>
            </a:pPr>
            <a:r>
              <a:rPr lang="ar-SA" dirty="0" smtClean="0">
                <a:cs typeface="Roya" pitchFamily="2" charset="-78"/>
              </a:rPr>
              <a:t>تهيه شناسنامه بهداشتي تأسيسات آبرساني منطقه (شركت آب و فاضلاب </a:t>
            </a:r>
            <a:r>
              <a:rPr lang="en-US" dirty="0" smtClean="0">
                <a:latin typeface="Arial"/>
                <a:cs typeface="Roya" pitchFamily="2" charset="-78"/>
              </a:rPr>
              <a:t>–</a:t>
            </a:r>
            <a:r>
              <a:rPr lang="ar-SA" dirty="0" smtClean="0">
                <a:cs typeface="Roya" pitchFamily="2" charset="-78"/>
              </a:rPr>
              <a:t> دانشگاه علوم پزشكي) </a:t>
            </a:r>
          </a:p>
          <a:p>
            <a:pPr marL="812800" indent="-812800" algn="r" rtl="1">
              <a:lnSpc>
                <a:spcPct val="80000"/>
              </a:lnSpc>
              <a:buClr>
                <a:srgbClr val="66FFFF"/>
              </a:buClr>
              <a:buSzPct val="115000"/>
              <a:buFont typeface="Wingdings" pitchFamily="2" charset="2"/>
              <a:buChar char="Û"/>
              <a:defRPr/>
            </a:pPr>
            <a:r>
              <a:rPr lang="ar-SA" dirty="0" smtClean="0">
                <a:cs typeface="Roya" pitchFamily="2" charset="-78"/>
              </a:rPr>
              <a:t>شناسايي منابع آب موجود جهت جايگزيني (شركت آب و فاضلاب </a:t>
            </a:r>
            <a:r>
              <a:rPr lang="en-US" dirty="0" smtClean="0">
                <a:latin typeface="Arial"/>
                <a:cs typeface="Roya" pitchFamily="2" charset="-78"/>
              </a:rPr>
              <a:t>–</a:t>
            </a:r>
            <a:r>
              <a:rPr lang="ar-SA" dirty="0" smtClean="0">
                <a:cs typeface="Roya" pitchFamily="2" charset="-78"/>
              </a:rPr>
              <a:t> دانشگاه علوم پزشكي) </a:t>
            </a:r>
          </a:p>
          <a:p>
            <a:pPr marL="812800" indent="-812800" algn="r" rtl="1">
              <a:lnSpc>
                <a:spcPct val="80000"/>
              </a:lnSpc>
              <a:buClr>
                <a:srgbClr val="66FFFF"/>
              </a:buClr>
              <a:buSzPct val="115000"/>
              <a:buFont typeface="Wingdings" pitchFamily="2" charset="2"/>
              <a:buChar char="Û"/>
              <a:defRPr/>
            </a:pPr>
            <a:r>
              <a:rPr lang="ar-SA" dirty="0" smtClean="0">
                <a:cs typeface="Roya" pitchFamily="2" charset="-78"/>
              </a:rPr>
              <a:t>پيش بيني و تهيه تجهيزات انتقال و توزيع آب (شركت آب و فاضلاب)</a:t>
            </a:r>
          </a:p>
        </p:txBody>
      </p:sp>
    </p:spTree>
    <p:extLst>
      <p:ext uri="{BB962C8B-B14F-4D97-AF65-F5344CB8AC3E}">
        <p14:creationId xmlns:p14="http://schemas.microsoft.com/office/powerpoint/2010/main" val="34080530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5954">
                                            <p:txEl>
                                              <p:charRg st="4294967295" end="4294967295"/>
                                            </p:txEl>
                                          </p:spTgt>
                                        </p:tgtEl>
                                        <p:attrNameLst>
                                          <p:attrName>style.visibility</p:attrName>
                                        </p:attrNameLst>
                                      </p:cBhvr>
                                      <p:to>
                                        <p:strVal val="visible"/>
                                      </p:to>
                                    </p:set>
                                    <p:animEffect transition="in" filter="fade">
                                      <p:cBhvr>
                                        <p:cTn id="7" dur="1000"/>
                                        <p:tgtEl>
                                          <p:spTgt spid="125954">
                                            <p:txEl>
                                              <p:charRg st="4294967295" end="4294967295"/>
                                            </p:txEl>
                                          </p:spTgt>
                                        </p:tgtEl>
                                      </p:cBhvr>
                                    </p:animEffect>
                                    <p:anim calcmode="lin" valueType="num">
                                      <p:cBhvr>
                                        <p:cTn id="8" dur="1000" fill="hold"/>
                                        <p:tgtEl>
                                          <p:spTgt spid="125954">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25954">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25954">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5955">
                                            <p:txEl>
                                              <p:pRg st="0" end="0"/>
                                            </p:txEl>
                                          </p:spTgt>
                                        </p:tgtEl>
                                        <p:attrNameLst>
                                          <p:attrName>style.visibility</p:attrName>
                                        </p:attrNameLst>
                                      </p:cBhvr>
                                      <p:to>
                                        <p:strVal val="visible"/>
                                      </p:to>
                                    </p:set>
                                    <p:animEffect transition="in" filter="fade">
                                      <p:cBhvr>
                                        <p:cTn id="15" dur="1000"/>
                                        <p:tgtEl>
                                          <p:spTgt spid="125955">
                                            <p:txEl>
                                              <p:pRg st="0" end="0"/>
                                            </p:txEl>
                                          </p:spTgt>
                                        </p:tgtEl>
                                      </p:cBhvr>
                                    </p:animEffect>
                                    <p:anim calcmode="lin" valueType="num">
                                      <p:cBhvr>
                                        <p:cTn id="16" dur="10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259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259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5955">
                                            <p:txEl>
                                              <p:pRg st="1" end="1"/>
                                            </p:txEl>
                                          </p:spTgt>
                                        </p:tgtEl>
                                        <p:attrNameLst>
                                          <p:attrName>style.visibility</p:attrName>
                                        </p:attrNameLst>
                                      </p:cBhvr>
                                      <p:to>
                                        <p:strVal val="visible"/>
                                      </p:to>
                                    </p:set>
                                    <p:animEffect transition="in" filter="fade">
                                      <p:cBhvr>
                                        <p:cTn id="23" dur="1000"/>
                                        <p:tgtEl>
                                          <p:spTgt spid="125955">
                                            <p:txEl>
                                              <p:pRg st="1" end="1"/>
                                            </p:txEl>
                                          </p:spTgt>
                                        </p:tgtEl>
                                      </p:cBhvr>
                                    </p:animEffect>
                                    <p:anim calcmode="lin" valueType="num">
                                      <p:cBhvr>
                                        <p:cTn id="24" dur="10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2595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259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5955">
                                            <p:txEl>
                                              <p:pRg st="2" end="2"/>
                                            </p:txEl>
                                          </p:spTgt>
                                        </p:tgtEl>
                                        <p:attrNameLst>
                                          <p:attrName>style.visibility</p:attrName>
                                        </p:attrNameLst>
                                      </p:cBhvr>
                                      <p:to>
                                        <p:strVal val="visible"/>
                                      </p:to>
                                    </p:set>
                                    <p:animEffect transition="in" filter="fade">
                                      <p:cBhvr>
                                        <p:cTn id="31" dur="1000"/>
                                        <p:tgtEl>
                                          <p:spTgt spid="125955">
                                            <p:txEl>
                                              <p:pRg st="2" end="2"/>
                                            </p:txEl>
                                          </p:spTgt>
                                        </p:tgtEl>
                                      </p:cBhvr>
                                    </p:animEffect>
                                    <p:anim calcmode="lin" valueType="num">
                                      <p:cBhvr>
                                        <p:cTn id="32" dur="10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2595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259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25955">
                                            <p:txEl>
                                              <p:pRg st="3" end="3"/>
                                            </p:txEl>
                                          </p:spTgt>
                                        </p:tgtEl>
                                        <p:attrNameLst>
                                          <p:attrName>style.visibility</p:attrName>
                                        </p:attrNameLst>
                                      </p:cBhvr>
                                      <p:to>
                                        <p:strVal val="visible"/>
                                      </p:to>
                                    </p:set>
                                    <p:animEffect transition="in" filter="fade">
                                      <p:cBhvr>
                                        <p:cTn id="39" dur="1000"/>
                                        <p:tgtEl>
                                          <p:spTgt spid="125955">
                                            <p:txEl>
                                              <p:pRg st="3" end="3"/>
                                            </p:txEl>
                                          </p:spTgt>
                                        </p:tgtEl>
                                      </p:cBhvr>
                                    </p:animEffect>
                                    <p:anim calcmode="lin" valueType="num">
                                      <p:cBhvr>
                                        <p:cTn id="40"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259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794126" y="612775"/>
            <a:ext cx="6289675" cy="1042988"/>
          </a:xfrm>
        </p:spPr>
        <p:txBody>
          <a:bodyPr/>
          <a:lstStyle/>
          <a:p>
            <a:pPr algn="r" eaLnBrk="1" hangingPunct="1">
              <a:buClr>
                <a:schemeClr val="hlink"/>
              </a:buClr>
              <a:buSzPct val="120000"/>
              <a:buFont typeface="Wingdings" pitchFamily="2" charset="2"/>
              <a:buChar char="Å"/>
              <a:defRPr/>
            </a:pPr>
            <a:r>
              <a:rPr lang="fa-IR" sz="5400" b="1">
                <a:cs typeface="Homa" pitchFamily="2" charset="-78"/>
              </a:rPr>
              <a:t> ادامه ...</a:t>
            </a:r>
            <a:endParaRPr lang="en-US" sz="5400" b="1">
              <a:cs typeface="Homa" pitchFamily="2" charset="-78"/>
            </a:endParaRPr>
          </a:p>
        </p:txBody>
      </p:sp>
      <p:sp>
        <p:nvSpPr>
          <p:cNvPr id="126979" name="Rectangle 3"/>
          <p:cNvSpPr>
            <a:spLocks noGrp="1" noChangeArrowheads="1"/>
          </p:cNvSpPr>
          <p:nvPr>
            <p:ph idx="1"/>
          </p:nvPr>
        </p:nvSpPr>
        <p:spPr>
          <a:xfrm>
            <a:off x="2063750" y="1773239"/>
            <a:ext cx="8135938" cy="4681537"/>
          </a:xfrm>
          <a:ln cap="rnd">
            <a:solidFill>
              <a:schemeClr val="tx1"/>
            </a:solidFill>
            <a:prstDash val="sysDot"/>
          </a:ln>
        </p:spPr>
        <p:txBody>
          <a:bodyPr/>
          <a:lstStyle/>
          <a:p>
            <a:pPr algn="r" rtl="1" eaLnBrk="1" hangingPunct="1">
              <a:buClr>
                <a:srgbClr val="66FFFF"/>
              </a:buClr>
              <a:buSzPct val="115000"/>
              <a:buFont typeface="Wingdings" pitchFamily="2" charset="2"/>
              <a:buChar char="Û"/>
              <a:defRPr/>
            </a:pPr>
            <a:r>
              <a:rPr lang="fa-IR" dirty="0" smtClean="0">
                <a:cs typeface="Roya" pitchFamily="2" charset="-78"/>
              </a:rPr>
              <a:t> </a:t>
            </a:r>
            <a:r>
              <a:rPr lang="ar-SA" dirty="0" smtClean="0">
                <a:cs typeface="Roya" pitchFamily="2" charset="-78"/>
              </a:rPr>
              <a:t>پيش بيني و تهيه تجهيزات نظارت كيفي آب (دانشگاه علوم پزشكي) </a:t>
            </a:r>
          </a:p>
          <a:p>
            <a:pPr algn="r" rtl="1" eaLnBrk="1" hangingPunct="1">
              <a:buClr>
                <a:srgbClr val="66FFFF"/>
              </a:buClr>
              <a:buSzPct val="115000"/>
              <a:buFont typeface="Wingdings" pitchFamily="2" charset="2"/>
              <a:buChar char="Û"/>
              <a:defRPr/>
            </a:pPr>
            <a:r>
              <a:rPr lang="fa-IR" dirty="0" smtClean="0">
                <a:cs typeface="Roya" pitchFamily="2" charset="-78"/>
              </a:rPr>
              <a:t> </a:t>
            </a:r>
            <a:r>
              <a:rPr lang="ar-SA" dirty="0" smtClean="0">
                <a:cs typeface="Roya" pitchFamily="2" charset="-78"/>
              </a:rPr>
              <a:t>تعيين تيم هاي اجرايي (دانشگاه علوم پزشكي </a:t>
            </a:r>
            <a:r>
              <a:rPr lang="en-US" dirty="0" smtClean="0">
                <a:latin typeface="Arial"/>
                <a:cs typeface="Roya" pitchFamily="2" charset="-78"/>
              </a:rPr>
              <a:t>–</a:t>
            </a:r>
            <a:r>
              <a:rPr lang="ar-SA" dirty="0" smtClean="0">
                <a:cs typeface="Roya" pitchFamily="2" charset="-78"/>
              </a:rPr>
              <a:t> شركت آب و فاضلاب)</a:t>
            </a:r>
            <a:r>
              <a:rPr lang="fa-IR" dirty="0" smtClean="0">
                <a:cs typeface="Roya" pitchFamily="2" charset="-78"/>
              </a:rPr>
              <a:t> و</a:t>
            </a:r>
            <a:r>
              <a:rPr lang="ar-SA" dirty="0" smtClean="0">
                <a:cs typeface="Roya" pitchFamily="2" charset="-78"/>
              </a:rPr>
              <a:t> تعيين تيم ارزيابي سريع </a:t>
            </a:r>
          </a:p>
          <a:p>
            <a:pPr algn="r" rtl="1" eaLnBrk="1" hangingPunct="1">
              <a:buClr>
                <a:srgbClr val="66FFFF"/>
              </a:buClr>
              <a:buSzPct val="115000"/>
              <a:buFont typeface="Wingdings" pitchFamily="2" charset="2"/>
              <a:buChar char="Û"/>
              <a:defRPr/>
            </a:pPr>
            <a:r>
              <a:rPr lang="fa-IR" dirty="0" smtClean="0">
                <a:cs typeface="Roya" pitchFamily="2" charset="-78"/>
              </a:rPr>
              <a:t> </a:t>
            </a:r>
            <a:r>
              <a:rPr lang="ar-SA" dirty="0" smtClean="0">
                <a:cs typeface="Roya" pitchFamily="2" charset="-78"/>
              </a:rPr>
              <a:t>تنظيم موافقت نامه همكاري (دانشگاه علوم پزشكي- شركت آب و فاضلاب</a:t>
            </a:r>
            <a:r>
              <a:rPr lang="fa-IR" dirty="0" smtClean="0">
                <a:cs typeface="Roya" pitchFamily="2" charset="-78"/>
              </a:rPr>
              <a:t>) </a:t>
            </a:r>
            <a:r>
              <a:rPr lang="ar-SA" dirty="0" smtClean="0">
                <a:cs typeface="Roya" pitchFamily="2" charset="-78"/>
              </a:rPr>
              <a:t> </a:t>
            </a:r>
            <a:r>
              <a:rPr lang="en-US" dirty="0" smtClean="0">
                <a:latin typeface="Arial"/>
                <a:cs typeface="Roya" pitchFamily="2" charset="-78"/>
              </a:rPr>
              <a:t>–</a:t>
            </a:r>
            <a:endParaRPr lang="ar-SA" altLang="zh-CN" dirty="0" smtClean="0">
              <a:cs typeface="Roya" pitchFamily="2" charset="-78"/>
            </a:endParaRPr>
          </a:p>
          <a:p>
            <a:pPr algn="r" rtl="1" eaLnBrk="1" hangingPunct="1">
              <a:buClr>
                <a:srgbClr val="66FFFF"/>
              </a:buClr>
              <a:buSzPct val="115000"/>
              <a:buFont typeface="Wingdings" pitchFamily="2" charset="2"/>
              <a:buChar char="Û"/>
              <a:defRPr/>
            </a:pPr>
            <a:r>
              <a:rPr lang="ar-SA" altLang="zh-CN" sz="3600" dirty="0">
                <a:cs typeface="Roya" pitchFamily="2" charset="-78"/>
              </a:rPr>
              <a:t>تهيه برنامه مانورهاي لازم</a:t>
            </a:r>
            <a:endParaRPr lang="en-US" sz="3600" dirty="0">
              <a:cs typeface="Roya" pitchFamily="2" charset="-78"/>
            </a:endParaRPr>
          </a:p>
        </p:txBody>
      </p:sp>
      <p:sp>
        <p:nvSpPr>
          <p:cNvPr id="126980" name="Rectangle 4"/>
          <p:cNvSpPr>
            <a:spLocks noChangeArrowheads="1"/>
          </p:cNvSpPr>
          <p:nvPr/>
        </p:nvSpPr>
        <p:spPr bwMode="auto">
          <a:xfrm>
            <a:off x="1981201" y="5486400"/>
            <a:ext cx="8886825" cy="579438"/>
          </a:xfrm>
          <a:prstGeom prst="rect">
            <a:avLst/>
          </a:prstGeom>
          <a:noFill/>
          <a:ln w="9525">
            <a:noFill/>
            <a:miter lim="800000"/>
            <a:headEnd/>
            <a:tailEnd/>
          </a:ln>
          <a:effectLst/>
        </p:spPr>
        <p:txBody>
          <a:bodyPr>
            <a:spAutoFit/>
          </a:bodyPr>
          <a:lstStyle/>
          <a:p>
            <a:pPr algn="ctr" eaLnBrk="1" hangingPunct="1">
              <a:defRPr/>
            </a:pPr>
            <a:r>
              <a:rPr lang="ar-SA" altLang="zh-CN" sz="3200">
                <a:effectLst>
                  <a:outerShdw blurRad="38100" dist="38100" dir="2700000" algn="tl">
                    <a:srgbClr val="000000"/>
                  </a:outerShdw>
                </a:effectLst>
                <a:cs typeface="Roya" pitchFamily="2" charset="-78"/>
              </a:rPr>
              <a:t>(دانشگاه علوم پزشكي – شركت آب و فاضلاب)</a:t>
            </a:r>
            <a:endParaRPr lang="en-US" sz="3200">
              <a:effectLst>
                <a:outerShdw blurRad="38100" dist="38100" dir="2700000" algn="tl">
                  <a:srgbClr val="000000"/>
                </a:outerShdw>
              </a:effectLst>
              <a:cs typeface="Roya" pitchFamily="2" charset="-78"/>
            </a:endParaRPr>
          </a:p>
        </p:txBody>
      </p:sp>
    </p:spTree>
    <p:extLst>
      <p:ext uri="{BB962C8B-B14F-4D97-AF65-F5344CB8AC3E}">
        <p14:creationId xmlns:p14="http://schemas.microsoft.com/office/powerpoint/2010/main" val="1920428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ssolve">
                                      <p:cBhvr>
                                        <p:cTn id="7" dur="5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dissolve">
                                      <p:cBhvr>
                                        <p:cTn id="12" dur="500"/>
                                        <p:tgtEl>
                                          <p:spTgt spid="1269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79">
                                            <p:txEl>
                                              <p:pRg st="1" end="1"/>
                                            </p:txEl>
                                          </p:spTgt>
                                        </p:tgtEl>
                                        <p:attrNameLst>
                                          <p:attrName>style.visibility</p:attrName>
                                        </p:attrNameLst>
                                      </p:cBhvr>
                                      <p:to>
                                        <p:strVal val="visible"/>
                                      </p:to>
                                    </p:set>
                                    <p:animEffect transition="in" filter="dissolve">
                                      <p:cBhvr>
                                        <p:cTn id="17" dur="500"/>
                                        <p:tgtEl>
                                          <p:spTgt spid="1269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6979">
                                            <p:txEl>
                                              <p:pRg st="2" end="2"/>
                                            </p:txEl>
                                          </p:spTgt>
                                        </p:tgtEl>
                                        <p:attrNameLst>
                                          <p:attrName>style.visibility</p:attrName>
                                        </p:attrNameLst>
                                      </p:cBhvr>
                                      <p:to>
                                        <p:strVal val="visible"/>
                                      </p:to>
                                    </p:set>
                                    <p:animEffect transition="in" filter="dissolve">
                                      <p:cBhvr>
                                        <p:cTn id="22" dur="500"/>
                                        <p:tgtEl>
                                          <p:spTgt spid="1269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6979">
                                            <p:txEl>
                                              <p:pRg st="3" end="3"/>
                                            </p:txEl>
                                          </p:spTgt>
                                        </p:tgtEl>
                                        <p:attrNameLst>
                                          <p:attrName>style.visibility</p:attrName>
                                        </p:attrNameLst>
                                      </p:cBhvr>
                                      <p:to>
                                        <p:strVal val="visible"/>
                                      </p:to>
                                    </p:set>
                                    <p:animEffect transition="in" filter="dissolve">
                                      <p:cBhvr>
                                        <p:cTn id="27" dur="5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81200" y="292101"/>
            <a:ext cx="8229600" cy="1203325"/>
          </a:xfrm>
          <a:ln cap="rnd">
            <a:solidFill>
              <a:srgbClr val="FFFFFF"/>
            </a:solidFill>
            <a:prstDash val="sysDot"/>
          </a:ln>
          <a:scene3d>
            <a:camera prst="legacyPerspectiveBottom"/>
            <a:lightRig rig="legacyFlat3" dir="t"/>
          </a:scene3d>
          <a:sp3d extrusionH="887400" prstMaterial="legacyMatte">
            <a:bevelT w="13500" h="13500" prst="angle"/>
            <a:bevelB w="13500" h="13500" prst="angle"/>
            <a:extrusionClr>
              <a:srgbClr val="FFFFFF"/>
            </a:extrusionClr>
            <a:contourClr>
              <a:srgbClr val="FFFFFF"/>
            </a:contourClr>
          </a:sp3d>
        </p:spPr>
        <p:txBody>
          <a:bodyPr>
            <a:flatTx/>
          </a:bodyPr>
          <a:lstStyle/>
          <a:p>
            <a:pPr algn="r" rtl="1" eaLnBrk="1" hangingPunct="1"/>
            <a:r>
              <a:rPr lang="ar-SA" altLang="en-US" b="1" dirty="0" smtClean="0">
                <a:solidFill>
                  <a:srgbClr val="FF9999"/>
                </a:solidFill>
                <a:effectLst/>
                <a:cs typeface="Mitra" panose="00000400000000000000" pitchFamily="2" charset="-78"/>
              </a:rPr>
              <a:t>2 </a:t>
            </a:r>
            <a:r>
              <a:rPr lang="en-US" altLang="en-US" b="1" dirty="0" smtClean="0">
                <a:solidFill>
                  <a:srgbClr val="FF9999"/>
                </a:solidFill>
                <a:effectLst/>
                <a:latin typeface="Arial" panose="020B0604020202020204" pitchFamily="34" charset="0"/>
                <a:cs typeface="Mitra" panose="00000400000000000000" pitchFamily="2" charset="-78"/>
              </a:rPr>
              <a:t>–</a:t>
            </a:r>
            <a:r>
              <a:rPr lang="ar-SA" altLang="en-US" b="1" dirty="0" smtClean="0">
                <a:solidFill>
                  <a:srgbClr val="FF9999"/>
                </a:solidFill>
                <a:effectLst/>
                <a:cs typeface="Mitra" panose="00000400000000000000" pitchFamily="2" charset="-78"/>
              </a:rPr>
              <a:t> مرحله هنگام بلا (استقرار موقت)</a:t>
            </a:r>
            <a:r>
              <a:rPr lang="ar-SA" altLang="en-US" b="1" dirty="0" smtClean="0">
                <a:solidFill>
                  <a:srgbClr val="FF1B03"/>
                </a:solidFill>
                <a:effectLst/>
                <a:cs typeface="Mitra" panose="00000400000000000000" pitchFamily="2" charset="-78"/>
              </a:rPr>
              <a:t> </a:t>
            </a:r>
            <a:endParaRPr lang="en-US" altLang="en-US" b="1" dirty="0" smtClean="0">
              <a:solidFill>
                <a:srgbClr val="FF1B03"/>
              </a:solidFill>
              <a:effectLst/>
              <a:cs typeface="Mitra" panose="00000400000000000000" pitchFamily="2" charset="-78"/>
            </a:endParaRPr>
          </a:p>
        </p:txBody>
      </p:sp>
      <p:sp>
        <p:nvSpPr>
          <p:cNvPr id="128003" name="Rectangle 3"/>
          <p:cNvSpPr>
            <a:spLocks noGrp="1" noChangeArrowheads="1"/>
          </p:cNvSpPr>
          <p:nvPr>
            <p:ph idx="1"/>
          </p:nvPr>
        </p:nvSpPr>
        <p:spPr>
          <a:xfrm>
            <a:off x="1847850" y="1341439"/>
            <a:ext cx="8351838" cy="5157787"/>
          </a:xfrm>
          <a:ln cap="rnd">
            <a:solidFill>
              <a:schemeClr val="tx1"/>
            </a:solidFill>
            <a:prstDash val="sysDot"/>
          </a:ln>
        </p:spPr>
        <p:txBody>
          <a:bodyPr>
            <a:normAutofit/>
          </a:bodyPr>
          <a:lstStyle/>
          <a:p>
            <a:pPr marL="812800" indent="-812800" algn="r" rtl="1">
              <a:buSzPct val="105000"/>
              <a:buFont typeface="Wingdings" pitchFamily="2" charset="2"/>
              <a:buChar char="?"/>
              <a:defRPr/>
            </a:pPr>
            <a:r>
              <a:rPr lang="ar-SA" dirty="0">
                <a:cs typeface="Roya" pitchFamily="2" charset="-78"/>
              </a:rPr>
              <a:t>تشكيل ستاد بحران </a:t>
            </a:r>
            <a:r>
              <a:rPr lang="en-US" dirty="0">
                <a:latin typeface="Arial"/>
                <a:cs typeface="Roya" pitchFamily="2" charset="-78"/>
              </a:rPr>
              <a:t>–</a:t>
            </a:r>
            <a:r>
              <a:rPr lang="ar-SA" dirty="0">
                <a:cs typeface="Roya" pitchFamily="2" charset="-78"/>
              </a:rPr>
              <a:t> تعيين فرماندهي عمليات </a:t>
            </a:r>
          </a:p>
          <a:p>
            <a:pPr marL="812800" indent="-812800" algn="r" rtl="1">
              <a:buSzPct val="105000"/>
              <a:buFont typeface="Wingdings" pitchFamily="2" charset="2"/>
              <a:buChar char="?"/>
              <a:defRPr/>
            </a:pPr>
            <a:r>
              <a:rPr lang="ar-SA" dirty="0">
                <a:cs typeface="Roya" pitchFamily="2" charset="-78"/>
              </a:rPr>
              <a:t>فراخواني تيم هاي اجرايي و ارزيابي سريع </a:t>
            </a:r>
            <a:r>
              <a:rPr lang="en-US" dirty="0">
                <a:latin typeface="Arial"/>
                <a:cs typeface="Roya" pitchFamily="2" charset="-78"/>
              </a:rPr>
              <a:t>–</a:t>
            </a:r>
            <a:r>
              <a:rPr lang="ar-SA" dirty="0">
                <a:cs typeface="Roya" pitchFamily="2" charset="-78"/>
              </a:rPr>
              <a:t> انجام برنامه ارزيابي سريع </a:t>
            </a:r>
          </a:p>
          <a:p>
            <a:pPr marL="812800" indent="-812800" algn="r" rtl="1">
              <a:buSzPct val="105000"/>
              <a:buFont typeface="Wingdings" pitchFamily="2" charset="2"/>
              <a:buChar char="?"/>
              <a:defRPr/>
            </a:pPr>
            <a:r>
              <a:rPr lang="ar-SA" dirty="0">
                <a:cs typeface="Roya" pitchFamily="2" charset="-78"/>
              </a:rPr>
              <a:t>سازماندهي تيم ها و استقرار تجهيزات و نيروها در محل حادثه . (توجيه  وظايف و برنامه اجرايي) </a:t>
            </a:r>
          </a:p>
          <a:p>
            <a:pPr marL="812800" indent="-812800" algn="r" rtl="1">
              <a:buSzPct val="105000"/>
              <a:buFont typeface="Wingdings" pitchFamily="2" charset="2"/>
              <a:buChar char="?"/>
              <a:defRPr/>
            </a:pPr>
            <a:r>
              <a:rPr lang="ar-SA" dirty="0">
                <a:cs typeface="Roya" pitchFamily="2" charset="-78"/>
              </a:rPr>
              <a:t>مشخص نمودن نحوه آبرساني و جمع آوري فاضلاب </a:t>
            </a:r>
          </a:p>
          <a:p>
            <a:pPr marL="812800" indent="-812800" algn="r" rtl="1">
              <a:buSzPct val="105000"/>
              <a:buFont typeface="Wingdings" pitchFamily="2" charset="2"/>
              <a:buChar char="?"/>
              <a:defRPr/>
            </a:pPr>
            <a:r>
              <a:rPr lang="ar-SA" dirty="0">
                <a:cs typeface="Roya" pitchFamily="2" charset="-78"/>
              </a:rPr>
              <a:t>تهيه نقشه و چارت آبرساني و نظارت كيفي آب</a:t>
            </a:r>
            <a:r>
              <a:rPr lang="fa-IR" dirty="0">
                <a:cs typeface="Roya" pitchFamily="2" charset="-78"/>
              </a:rPr>
              <a:t>،</a:t>
            </a:r>
            <a:r>
              <a:rPr lang="ar-SA" dirty="0">
                <a:cs typeface="Roya" pitchFamily="2" charset="-78"/>
              </a:rPr>
              <a:t>‏ دفع فاضلاب در منطقه </a:t>
            </a:r>
          </a:p>
          <a:p>
            <a:pPr marL="812800" indent="-812800" algn="r" rtl="1">
              <a:buSzPct val="105000"/>
              <a:buFont typeface="Wingdings" pitchFamily="2" charset="2"/>
              <a:buChar char="?"/>
              <a:defRPr/>
            </a:pPr>
            <a:r>
              <a:rPr lang="ar-SA" dirty="0">
                <a:cs typeface="Roya" pitchFamily="2" charset="-78"/>
              </a:rPr>
              <a:t>تعيين و توجيه برنامه ارزشيابي فعاليت ها </a:t>
            </a:r>
          </a:p>
          <a:p>
            <a:pPr marL="812800" indent="-812800" algn="r" rtl="1">
              <a:buSzPct val="105000"/>
              <a:buFont typeface="Wingdings" pitchFamily="2" charset="2"/>
              <a:buChar char="?"/>
              <a:defRPr/>
            </a:pPr>
            <a:r>
              <a:rPr lang="ar-SA" dirty="0">
                <a:cs typeface="Roya" pitchFamily="2" charset="-78"/>
              </a:rPr>
              <a:t>اصلاح و تكميل فرم هاي گزارش دهي با توجه به وضعيت موجود </a:t>
            </a:r>
            <a:endParaRPr lang="ar-SA" altLang="zh-CN" dirty="0">
              <a:cs typeface="Roya" pitchFamily="2" charset="-78"/>
            </a:endParaRPr>
          </a:p>
          <a:p>
            <a:pPr marL="812800" indent="-812800" algn="r" rtl="1">
              <a:buSzPct val="105000"/>
              <a:buFont typeface="Wingdings" pitchFamily="2" charset="2"/>
              <a:buChar char="?"/>
              <a:defRPr/>
            </a:pPr>
            <a:r>
              <a:rPr lang="ar-SA" altLang="zh-CN" dirty="0">
                <a:cs typeface="Roya" pitchFamily="2" charset="-78"/>
              </a:rPr>
              <a:t>اجراي برنامه نظارت كيفي آب و دفع فاضلاب</a:t>
            </a:r>
            <a:r>
              <a:rPr lang="fa-IR" altLang="zh-CN" dirty="0">
                <a:cs typeface="Roya" pitchFamily="2" charset="-78"/>
              </a:rPr>
              <a:t> </a:t>
            </a:r>
            <a:endParaRPr lang="en-US" dirty="0">
              <a:cs typeface="Roya" pitchFamily="2" charset="-78"/>
            </a:endParaRPr>
          </a:p>
        </p:txBody>
      </p:sp>
    </p:spTree>
    <p:extLst>
      <p:ext uri="{BB962C8B-B14F-4D97-AF65-F5344CB8AC3E}">
        <p14:creationId xmlns:p14="http://schemas.microsoft.com/office/powerpoint/2010/main" val="163610243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8002">
                                            <p:txEl>
                                              <p:charRg st="4294967295" end="429496729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8003">
                                            <p:txEl>
                                              <p:pRg st="0" end="0"/>
                                            </p:txEl>
                                          </p:spTgt>
                                        </p:tgtEl>
                                        <p:attrNameLst>
                                          <p:attrName>style.visibility</p:attrName>
                                        </p:attrNameLst>
                                      </p:cBhvr>
                                      <p:to>
                                        <p:strVal val="visible"/>
                                      </p:to>
                                    </p:set>
                                    <p:anim calcmode="lin" valueType="num">
                                      <p:cBhvr additive="base">
                                        <p:cTn id="11"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8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8003">
                                            <p:txEl>
                                              <p:pRg st="1" end="1"/>
                                            </p:txEl>
                                          </p:spTgt>
                                        </p:tgtEl>
                                        <p:attrNameLst>
                                          <p:attrName>style.visibility</p:attrName>
                                        </p:attrNameLst>
                                      </p:cBhvr>
                                      <p:to>
                                        <p:strVal val="visible"/>
                                      </p:to>
                                    </p:set>
                                    <p:anim calcmode="lin" valueType="num">
                                      <p:cBhvr additive="base">
                                        <p:cTn id="17"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8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8003">
                                            <p:txEl>
                                              <p:pRg st="2" end="2"/>
                                            </p:txEl>
                                          </p:spTgt>
                                        </p:tgtEl>
                                        <p:attrNameLst>
                                          <p:attrName>style.visibility</p:attrName>
                                        </p:attrNameLst>
                                      </p:cBhvr>
                                      <p:to>
                                        <p:strVal val="visible"/>
                                      </p:to>
                                    </p:set>
                                    <p:anim calcmode="lin" valueType="num">
                                      <p:cBhvr additive="base">
                                        <p:cTn id="23"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8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8003">
                                            <p:txEl>
                                              <p:pRg st="3" end="3"/>
                                            </p:txEl>
                                          </p:spTgt>
                                        </p:tgtEl>
                                        <p:attrNameLst>
                                          <p:attrName>style.visibility</p:attrName>
                                        </p:attrNameLst>
                                      </p:cBhvr>
                                      <p:to>
                                        <p:strVal val="visible"/>
                                      </p:to>
                                    </p:set>
                                    <p:anim calcmode="lin" valueType="num">
                                      <p:cBhvr additive="base">
                                        <p:cTn id="29"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8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8003">
                                            <p:txEl>
                                              <p:pRg st="4" end="4"/>
                                            </p:txEl>
                                          </p:spTgt>
                                        </p:tgtEl>
                                        <p:attrNameLst>
                                          <p:attrName>style.visibility</p:attrName>
                                        </p:attrNameLst>
                                      </p:cBhvr>
                                      <p:to>
                                        <p:strVal val="visible"/>
                                      </p:to>
                                    </p:set>
                                    <p:anim calcmode="lin" valueType="num">
                                      <p:cBhvr additive="base">
                                        <p:cTn id="35" dur="500" fill="hold"/>
                                        <p:tgtEl>
                                          <p:spTgt spid="12800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8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8003">
                                            <p:txEl>
                                              <p:pRg st="5" end="5"/>
                                            </p:txEl>
                                          </p:spTgt>
                                        </p:tgtEl>
                                        <p:attrNameLst>
                                          <p:attrName>style.visibility</p:attrName>
                                        </p:attrNameLst>
                                      </p:cBhvr>
                                      <p:to>
                                        <p:strVal val="visible"/>
                                      </p:to>
                                    </p:set>
                                    <p:anim calcmode="lin" valueType="num">
                                      <p:cBhvr additive="base">
                                        <p:cTn id="41" dur="500" fill="hold"/>
                                        <p:tgtEl>
                                          <p:spTgt spid="12800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80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8003">
                                            <p:txEl>
                                              <p:pRg st="6" end="6"/>
                                            </p:txEl>
                                          </p:spTgt>
                                        </p:tgtEl>
                                        <p:attrNameLst>
                                          <p:attrName>style.visibility</p:attrName>
                                        </p:attrNameLst>
                                      </p:cBhvr>
                                      <p:to>
                                        <p:strVal val="visible"/>
                                      </p:to>
                                    </p:set>
                                    <p:anim calcmode="lin" valueType="num">
                                      <p:cBhvr additive="base">
                                        <p:cTn id="47" dur="500" fill="hold"/>
                                        <p:tgtEl>
                                          <p:spTgt spid="12800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80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8003">
                                            <p:txEl>
                                              <p:pRg st="7" end="7"/>
                                            </p:txEl>
                                          </p:spTgt>
                                        </p:tgtEl>
                                        <p:attrNameLst>
                                          <p:attrName>style.visibility</p:attrName>
                                        </p:attrNameLst>
                                      </p:cBhvr>
                                      <p:to>
                                        <p:strVal val="visible"/>
                                      </p:to>
                                    </p:set>
                                    <p:anim calcmode="lin" valueType="num">
                                      <p:cBhvr additive="base">
                                        <p:cTn id="53" dur="500" fill="hold"/>
                                        <p:tgtEl>
                                          <p:spTgt spid="128003">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80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062163" y="515939"/>
            <a:ext cx="8077200" cy="1101725"/>
          </a:xfrm>
          <a:gradFill rotWithShape="1">
            <a:gsLst>
              <a:gs pos="0">
                <a:srgbClr val="FF3F9F"/>
              </a:gs>
              <a:gs pos="50000">
                <a:srgbClr val="FF3F9F">
                  <a:gamma/>
                  <a:shade val="46275"/>
                  <a:invGamma/>
                </a:srgbClr>
              </a:gs>
              <a:gs pos="100000">
                <a:srgbClr val="FF3F9F"/>
              </a:gs>
            </a:gsLst>
            <a:lin ang="5400000" scaled="1"/>
          </a:gradFill>
          <a:scene3d>
            <a:camera prst="legacyPerspectiveBottom">
              <a:rot lat="2100000" lon="0" rev="0"/>
            </a:camera>
            <a:lightRig rig="legacyFlat3" dir="t"/>
          </a:scene3d>
          <a:sp3d extrusionH="887400" prstMaterial="legacyMatte">
            <a:bevelT w="13500" h="13500" prst="angle"/>
            <a:bevelB w="13500" h="13500" prst="angle"/>
            <a:extrusionClr>
              <a:srgbClr val="FF3F9F"/>
            </a:extrusionClr>
          </a:sp3d>
        </p:spPr>
        <p:txBody>
          <a:bodyPr>
            <a:flatTx/>
          </a:bodyPr>
          <a:lstStyle/>
          <a:p>
            <a:pPr algn="ctr" eaLnBrk="1" hangingPunct="1">
              <a:defRPr/>
            </a:pPr>
            <a:r>
              <a:rPr lang="ar-SA" sz="4000" b="1">
                <a:solidFill>
                  <a:srgbClr val="00FFFF"/>
                </a:solidFill>
                <a:cs typeface="Mitra" pitchFamily="2" charset="-78"/>
              </a:rPr>
              <a:t>3 </a:t>
            </a:r>
            <a:r>
              <a:rPr lang="ar-SA" sz="3600" b="1">
                <a:solidFill>
                  <a:srgbClr val="00FFFF"/>
                </a:solidFill>
                <a:cs typeface="Mitra" pitchFamily="2" charset="-78"/>
              </a:rPr>
              <a:t>- مرحله بعد از بلا (بازگشت به وضعيت عادي)‌</a:t>
            </a:r>
            <a:endParaRPr lang="en-US" sz="3600" b="1">
              <a:solidFill>
                <a:srgbClr val="00FFFF"/>
              </a:solidFill>
              <a:cs typeface="Mitra" pitchFamily="2" charset="-78"/>
            </a:endParaRPr>
          </a:p>
        </p:txBody>
      </p:sp>
      <p:sp>
        <p:nvSpPr>
          <p:cNvPr id="129027" name="Rectangle 3"/>
          <p:cNvSpPr>
            <a:spLocks noGrp="1" noChangeArrowheads="1"/>
          </p:cNvSpPr>
          <p:nvPr>
            <p:ph idx="1"/>
          </p:nvPr>
        </p:nvSpPr>
        <p:spPr>
          <a:xfrm>
            <a:off x="2135189" y="1628776"/>
            <a:ext cx="8137525" cy="4824413"/>
          </a:xfrm>
          <a:ln cap="rnd">
            <a:solidFill>
              <a:srgbClr val="FF3F9F"/>
            </a:solidFill>
            <a:prstDash val="sysDot"/>
          </a:ln>
        </p:spPr>
        <p:txBody>
          <a:bodyPr>
            <a:normAutofit/>
          </a:bodyPr>
          <a:lstStyle/>
          <a:p>
            <a:pPr algn="r" rtl="1" eaLnBrk="1" hangingPunct="1">
              <a:lnSpc>
                <a:spcPct val="80000"/>
              </a:lnSpc>
              <a:defRPr/>
            </a:pPr>
            <a:r>
              <a:rPr lang="ar-SA" dirty="0">
                <a:cs typeface="Roya" pitchFamily="2" charset="-78"/>
              </a:rPr>
              <a:t>جمع آوري و انتقال تجهيزات و تداركات مورد استفاده در زمان بحران و احياي آنها </a:t>
            </a:r>
            <a:endParaRPr lang="fa-IR" dirty="0">
              <a:cs typeface="Roya" pitchFamily="2" charset="-78"/>
            </a:endParaRPr>
          </a:p>
          <a:p>
            <a:pPr algn="r" rtl="1" eaLnBrk="1" hangingPunct="1">
              <a:lnSpc>
                <a:spcPct val="80000"/>
              </a:lnSpc>
              <a:defRPr/>
            </a:pPr>
            <a:r>
              <a:rPr lang="ar-SA" dirty="0">
                <a:cs typeface="Roya" pitchFamily="2" charset="-78"/>
              </a:rPr>
              <a:t> ارزيابي فعاليتهاي انجام شده درزمان بحران</a:t>
            </a:r>
            <a:r>
              <a:rPr lang="en-US" dirty="0">
                <a:latin typeface="Arial"/>
                <a:cs typeface="Roya" pitchFamily="2" charset="-78"/>
              </a:rPr>
              <a:t>–</a:t>
            </a:r>
            <a:r>
              <a:rPr lang="ar-SA" dirty="0">
                <a:cs typeface="Roya" pitchFamily="2" charset="-78"/>
              </a:rPr>
              <a:t> تعيين نقاط ضعف و قوت </a:t>
            </a:r>
            <a:endParaRPr lang="fa-IR" dirty="0">
              <a:cs typeface="Roya" pitchFamily="2" charset="-78"/>
            </a:endParaRPr>
          </a:p>
          <a:p>
            <a:pPr algn="r" rtl="1" eaLnBrk="1" hangingPunct="1">
              <a:lnSpc>
                <a:spcPct val="80000"/>
              </a:lnSpc>
              <a:defRPr/>
            </a:pPr>
            <a:r>
              <a:rPr lang="ar-SA" dirty="0">
                <a:cs typeface="Roya" pitchFamily="2" charset="-78"/>
              </a:rPr>
              <a:t> مستندسازي برنامه انجام شده جهت بهره برداري در حوادث بعدي </a:t>
            </a:r>
            <a:endParaRPr lang="fa-IR" dirty="0">
              <a:cs typeface="Roya" pitchFamily="2" charset="-78"/>
            </a:endParaRPr>
          </a:p>
          <a:p>
            <a:pPr algn="r" rtl="1" eaLnBrk="1" hangingPunct="1">
              <a:lnSpc>
                <a:spcPct val="80000"/>
              </a:lnSpc>
              <a:defRPr/>
            </a:pPr>
            <a:r>
              <a:rPr lang="ar-SA" dirty="0">
                <a:cs typeface="Roya" pitchFamily="2" charset="-78"/>
              </a:rPr>
              <a:t> تعيين راهكارهاي استفاده از تأسيسات برقرار شده در زمان بحران </a:t>
            </a:r>
            <a:endParaRPr lang="fa-IR" dirty="0">
              <a:cs typeface="Roya" pitchFamily="2" charset="-78"/>
            </a:endParaRPr>
          </a:p>
          <a:p>
            <a:pPr algn="r" rtl="1" eaLnBrk="1" hangingPunct="1">
              <a:lnSpc>
                <a:spcPct val="80000"/>
              </a:lnSpc>
              <a:defRPr/>
            </a:pPr>
            <a:r>
              <a:rPr lang="ar-SA" dirty="0">
                <a:cs typeface="Roya" pitchFamily="2" charset="-78"/>
              </a:rPr>
              <a:t> بررسي وضعيت بهداشت محيطي محل استقرار موقت و تعيين آلودگي هاي محيطي </a:t>
            </a:r>
            <a:endParaRPr lang="fa-IR" dirty="0">
              <a:cs typeface="Roya" pitchFamily="2" charset="-78"/>
            </a:endParaRPr>
          </a:p>
          <a:p>
            <a:pPr algn="r" rtl="1" eaLnBrk="1" hangingPunct="1">
              <a:lnSpc>
                <a:spcPct val="80000"/>
              </a:lnSpc>
              <a:defRPr/>
            </a:pPr>
            <a:r>
              <a:rPr lang="ar-SA" dirty="0">
                <a:cs typeface="Roya" pitchFamily="2" charset="-78"/>
              </a:rPr>
              <a:t>هماهنگي با ارگانهاي ذيربط جهت رفع آلودگي </a:t>
            </a:r>
            <a:endParaRPr lang="fa-IR" altLang="zh-CN" dirty="0">
              <a:cs typeface="Roya" pitchFamily="2" charset="-78"/>
            </a:endParaRPr>
          </a:p>
          <a:p>
            <a:pPr algn="r" rtl="1" eaLnBrk="1" hangingPunct="1">
              <a:lnSpc>
                <a:spcPct val="80000"/>
              </a:lnSpc>
              <a:defRPr/>
            </a:pPr>
            <a:r>
              <a:rPr lang="ar-SA" altLang="zh-CN" dirty="0">
                <a:cs typeface="Roya" pitchFamily="2" charset="-78"/>
              </a:rPr>
              <a:t> همكاري و مشاركت در تهيه برنامه جامع آبرساني و جمع آوري و دفع بهداشتي فاضلاب</a:t>
            </a:r>
            <a:endParaRPr lang="fa-IR" altLang="zh-CN" dirty="0">
              <a:cs typeface="Roya" pitchFamily="2" charset="-78"/>
            </a:endParaRPr>
          </a:p>
          <a:p>
            <a:pPr algn="r" rtl="1" eaLnBrk="1" hangingPunct="1">
              <a:lnSpc>
                <a:spcPct val="80000"/>
              </a:lnSpc>
              <a:defRPr/>
            </a:pPr>
            <a:r>
              <a:rPr lang="ar-SA" altLang="zh-CN" dirty="0">
                <a:cs typeface="Roya" pitchFamily="2" charset="-78"/>
              </a:rPr>
              <a:t> اجراي برنامه نظارتي بر آب و فاضلاب </a:t>
            </a:r>
            <a:endParaRPr lang="en-US" dirty="0">
              <a:cs typeface="Roya" pitchFamily="2" charset="-78"/>
            </a:endParaRPr>
          </a:p>
        </p:txBody>
      </p:sp>
    </p:spTree>
    <p:extLst>
      <p:ext uri="{BB962C8B-B14F-4D97-AF65-F5344CB8AC3E}">
        <p14:creationId xmlns:p14="http://schemas.microsoft.com/office/powerpoint/2010/main" val="1306534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9026">
                                            <p:txEl>
                                              <p:charRg st="4294967295" end="429496729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129027">
                                            <p:txEl>
                                              <p:pRg st="0" end="0"/>
                                            </p:txEl>
                                          </p:spTgt>
                                        </p:tgtEl>
                                        <p:attrNameLst>
                                          <p:attrName>style.visibility</p:attrName>
                                        </p:attrNameLst>
                                      </p:cBhvr>
                                      <p:to>
                                        <p:strVal val="visible"/>
                                      </p:to>
                                    </p:set>
                                    <p:animEffect transition="in" filter="box(out)">
                                      <p:cBhvr>
                                        <p:cTn id="11" dur="500"/>
                                        <p:tgtEl>
                                          <p:spTgt spid="129027">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9027">
                                            <p:txEl>
                                              <p:pRg st="1" end="1"/>
                                            </p:txEl>
                                          </p:spTgt>
                                        </p:tgtEl>
                                        <p:attrNameLst>
                                          <p:attrName>style.visibility</p:attrName>
                                        </p:attrNameLst>
                                      </p:cBhvr>
                                      <p:to>
                                        <p:strVal val="visible"/>
                                      </p:to>
                                    </p:set>
                                    <p:animEffect transition="in" filter="box(out)">
                                      <p:cBhvr>
                                        <p:cTn id="16" dur="500"/>
                                        <p:tgtEl>
                                          <p:spTgt spid="129027">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9027">
                                            <p:txEl>
                                              <p:pRg st="2" end="2"/>
                                            </p:txEl>
                                          </p:spTgt>
                                        </p:tgtEl>
                                        <p:attrNameLst>
                                          <p:attrName>style.visibility</p:attrName>
                                        </p:attrNameLst>
                                      </p:cBhvr>
                                      <p:to>
                                        <p:strVal val="visible"/>
                                      </p:to>
                                    </p:set>
                                    <p:animEffect transition="in" filter="box(out)">
                                      <p:cBhvr>
                                        <p:cTn id="21" dur="500"/>
                                        <p:tgtEl>
                                          <p:spTgt spid="129027">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29027">
                                            <p:txEl>
                                              <p:pRg st="3" end="3"/>
                                            </p:txEl>
                                          </p:spTgt>
                                        </p:tgtEl>
                                        <p:attrNameLst>
                                          <p:attrName>style.visibility</p:attrName>
                                        </p:attrNameLst>
                                      </p:cBhvr>
                                      <p:to>
                                        <p:strVal val="visible"/>
                                      </p:to>
                                    </p:set>
                                    <p:animEffect transition="in" filter="box(out)">
                                      <p:cBhvr>
                                        <p:cTn id="26" dur="500"/>
                                        <p:tgtEl>
                                          <p:spTgt spid="129027">
                                            <p:txEl>
                                              <p:pRg st="3" end="3"/>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Effect transition="in" filter="box(out)">
                                      <p:cBhvr>
                                        <p:cTn id="31" dur="500"/>
                                        <p:tgtEl>
                                          <p:spTgt spid="129027">
                                            <p:txEl>
                                              <p:pRg st="4" end="4"/>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29027">
                                            <p:txEl>
                                              <p:pRg st="5" end="5"/>
                                            </p:txEl>
                                          </p:spTgt>
                                        </p:tgtEl>
                                        <p:attrNameLst>
                                          <p:attrName>style.visibility</p:attrName>
                                        </p:attrNameLst>
                                      </p:cBhvr>
                                      <p:to>
                                        <p:strVal val="visible"/>
                                      </p:to>
                                    </p:set>
                                    <p:animEffect transition="in" filter="box(out)">
                                      <p:cBhvr>
                                        <p:cTn id="36" dur="500"/>
                                        <p:tgtEl>
                                          <p:spTgt spid="129027">
                                            <p:txEl>
                                              <p:pRg st="5" end="5"/>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29027">
                                            <p:txEl>
                                              <p:pRg st="6" end="6"/>
                                            </p:txEl>
                                          </p:spTgt>
                                        </p:tgtEl>
                                        <p:attrNameLst>
                                          <p:attrName>style.visibility</p:attrName>
                                        </p:attrNameLst>
                                      </p:cBhvr>
                                      <p:to>
                                        <p:strVal val="visible"/>
                                      </p:to>
                                    </p:set>
                                    <p:animEffect transition="in" filter="box(out)">
                                      <p:cBhvr>
                                        <p:cTn id="41" dur="500"/>
                                        <p:tgtEl>
                                          <p:spTgt spid="129027">
                                            <p:txEl>
                                              <p:pRg st="6" end="6"/>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29027">
                                            <p:txEl>
                                              <p:pRg st="7" end="7"/>
                                            </p:txEl>
                                          </p:spTgt>
                                        </p:tgtEl>
                                        <p:attrNameLst>
                                          <p:attrName>style.visibility</p:attrName>
                                        </p:attrNameLst>
                                      </p:cBhvr>
                                      <p:to>
                                        <p:strVal val="visible"/>
                                      </p:to>
                                    </p:set>
                                    <p:animEffect transition="in" filter="box(out)">
                                      <p:cBhvr>
                                        <p:cTn id="46" dur="500"/>
                                        <p:tgtEl>
                                          <p:spTgt spid="129027">
                                            <p:txEl>
                                              <p:pRg st="7" end="7"/>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P spid="1290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770"/>
            <a:ext cx="10515600" cy="507711"/>
          </a:xfrm>
        </p:spPr>
        <p:txBody>
          <a:bodyPr>
            <a:normAutofit fontScale="90000"/>
          </a:bodyPr>
          <a:lstStyle/>
          <a:p>
            <a:pPr algn="r" rtl="1"/>
            <a:r>
              <a:rPr lang="fa-IR" dirty="0"/>
              <a:t>راهبردهای کمیته بهداشت و درمان</a:t>
            </a:r>
            <a:br>
              <a:rPr lang="fa-IR" dirty="0"/>
            </a:br>
            <a:endParaRPr lang="en-US" dirty="0"/>
          </a:p>
        </p:txBody>
      </p:sp>
      <p:sp>
        <p:nvSpPr>
          <p:cNvPr id="3" name="Content Placeholder 2"/>
          <p:cNvSpPr>
            <a:spLocks noGrp="1"/>
          </p:cNvSpPr>
          <p:nvPr>
            <p:ph idx="1"/>
          </p:nvPr>
        </p:nvSpPr>
        <p:spPr>
          <a:xfrm>
            <a:off x="838200" y="1049481"/>
            <a:ext cx="10515600" cy="5127482"/>
          </a:xfrm>
        </p:spPr>
        <p:txBody>
          <a:bodyPr>
            <a:normAutofit fontScale="92500" lnSpcReduction="10000"/>
          </a:bodyPr>
          <a:lstStyle/>
          <a:p>
            <a:pPr marL="0" indent="0" algn="r" rtl="1">
              <a:buNone/>
            </a:pPr>
            <a:r>
              <a:rPr lang="fa-IR" dirty="0" smtClean="0"/>
              <a:t>1 </a:t>
            </a:r>
            <a:r>
              <a:rPr lang="fa-IR" dirty="0"/>
              <a:t>– استقرار مقر </a:t>
            </a:r>
            <a:r>
              <a:rPr lang="fa-IR" dirty="0" err="1"/>
              <a:t>تاکتیکی</a:t>
            </a:r>
            <a:r>
              <a:rPr lang="fa-IR" dirty="0"/>
              <a:t> در 4 مرز جهت ارتقاء هماهنگی درون و برون بخشی</a:t>
            </a:r>
          </a:p>
          <a:p>
            <a:pPr marL="0" indent="0" algn="r" rtl="1">
              <a:buNone/>
            </a:pPr>
            <a:r>
              <a:rPr lang="fa-IR" dirty="0"/>
              <a:t>2 – استفاده از انواع روش های اطلاع رسانی و آموزشی برای ارتقاء دانش سلامتی زائران و ارائه </a:t>
            </a:r>
            <a:r>
              <a:rPr lang="fa-IR" dirty="0" err="1"/>
              <a:t>کنندگان</a:t>
            </a:r>
            <a:r>
              <a:rPr lang="fa-IR" dirty="0"/>
              <a:t> خدمات</a:t>
            </a:r>
          </a:p>
          <a:p>
            <a:pPr marL="0" indent="0" algn="r" rtl="1">
              <a:buNone/>
            </a:pPr>
            <a:r>
              <a:rPr lang="fa-IR" dirty="0"/>
              <a:t>3 – نظارت و ارزیابی عملکرد کلیه دستگاههای متولی خدمات سلامتی و موثر در آن</a:t>
            </a:r>
          </a:p>
          <a:p>
            <a:pPr marL="0" indent="0" algn="r" rtl="1">
              <a:buNone/>
            </a:pPr>
            <a:r>
              <a:rPr lang="fa-IR" dirty="0"/>
              <a:t>4 – ایجاد سامانه جمع آوری آمار و اطلاعات سلامتی و توزیع آن بین دستگاههای موثر</a:t>
            </a:r>
          </a:p>
          <a:p>
            <a:pPr marL="0" indent="0" algn="r" rtl="1">
              <a:buNone/>
            </a:pPr>
            <a:r>
              <a:rPr lang="fa-IR" dirty="0"/>
              <a:t>بخش سوم :</a:t>
            </a:r>
          </a:p>
          <a:p>
            <a:pPr marL="0" indent="0" algn="r" rtl="1">
              <a:buNone/>
            </a:pPr>
            <a:r>
              <a:rPr lang="fa-IR" dirty="0"/>
              <a:t>شرح وظایف دستگاهها بر اساس ابلاغ دبیرخانه ستاد مرکزی اربعین حسینی:</a:t>
            </a:r>
          </a:p>
          <a:p>
            <a:pPr marL="0" indent="0" algn="r" rtl="1">
              <a:buNone/>
            </a:pPr>
            <a:r>
              <a:rPr lang="fa-IR" dirty="0"/>
              <a:t>1 – اطلاع رسانی و آموزش در خصوص بیماریهای واگیر دار و نحوه مقابله با آن</a:t>
            </a:r>
          </a:p>
          <a:p>
            <a:pPr marL="0" indent="0" algn="r" rtl="1">
              <a:buNone/>
            </a:pPr>
            <a:r>
              <a:rPr lang="fa-IR" dirty="0"/>
              <a:t>2 – رصد، نظارت و کنترل بیماریها در عراق و مبادی ورودی کشور</a:t>
            </a:r>
          </a:p>
          <a:p>
            <a:pPr marL="0" indent="0" algn="r" rtl="1">
              <a:buNone/>
            </a:pPr>
            <a:r>
              <a:rPr lang="fa-IR" dirty="0"/>
              <a:t>3 – برنامه ریزی به منظور پیش بینی، برآورد، تأمین و استقرار </a:t>
            </a:r>
            <a:r>
              <a:rPr lang="fa-IR" dirty="0" err="1"/>
              <a:t>اکیپ</a:t>
            </a:r>
            <a:r>
              <a:rPr lang="fa-IR" dirty="0"/>
              <a:t> ها و درمانگاه بهداشتی و درمانی به صورت ثابت و سیار</a:t>
            </a:r>
          </a:p>
          <a:p>
            <a:pPr marL="0" indent="0" algn="r" rtl="1">
              <a:buNone/>
            </a:pPr>
            <a:r>
              <a:rPr lang="fa-IR" dirty="0"/>
              <a:t>4 – ارائه خدمات فوریت های پزشکی و انتقال مصدومان و مجروحان در مسیر های منتهی به مرزهای خروجی</a:t>
            </a:r>
          </a:p>
          <a:p>
            <a:pPr marL="0" indent="0" algn="r" rtl="1">
              <a:buNone/>
            </a:pPr>
            <a:r>
              <a:rPr lang="fa-IR" dirty="0"/>
              <a:t>5 – تأمین خون، فرآورده های خونی، دارو و تجهیزات پزشکی مورد نیاز در استانهای مرزی</a:t>
            </a:r>
          </a:p>
          <a:p>
            <a:pPr marL="0" indent="0" algn="r" rtl="1">
              <a:buNone/>
            </a:pPr>
            <a:r>
              <a:rPr lang="fa-IR" dirty="0"/>
              <a:t>6 – ارائه خدمات درمانی در پایانه های مرزی </a:t>
            </a:r>
            <a:r>
              <a:rPr lang="fa-IR" dirty="0" err="1"/>
              <a:t>ودر</a:t>
            </a:r>
            <a:r>
              <a:rPr lang="fa-IR" dirty="0"/>
              <a:t> محل تجمع زائران</a:t>
            </a:r>
          </a:p>
          <a:p>
            <a:pPr marL="0" indent="0" algn="r" rtl="1">
              <a:buNone/>
            </a:pPr>
            <a:r>
              <a:rPr lang="fa-IR" dirty="0"/>
              <a:t>7 - نظارت بر مراکز تهیه و توزیع مواد غذایی و آب آشامیدنی و سم پاشی محیط</a:t>
            </a:r>
            <a:endParaRPr lang="en-US" dirty="0"/>
          </a:p>
        </p:txBody>
      </p:sp>
    </p:spTree>
    <p:extLst>
      <p:ext uri="{BB962C8B-B14F-4D97-AF65-F5344CB8AC3E}">
        <p14:creationId xmlns:p14="http://schemas.microsoft.com/office/powerpoint/2010/main" val="324934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992314" y="476251"/>
            <a:ext cx="8135937" cy="1584325"/>
          </a:xfrm>
          <a:ln w="38100" cap="rnd" cmpd="dbl">
            <a:solidFill>
              <a:srgbClr val="FF3F9F"/>
            </a:solidFill>
            <a:prstDash val="sysDot"/>
          </a:ln>
        </p:spPr>
        <p:txBody>
          <a:bodyPr/>
          <a:lstStyle/>
          <a:p>
            <a:pPr algn="ctr" eaLnBrk="1" hangingPunct="1">
              <a:defRPr/>
            </a:pPr>
            <a:r>
              <a:rPr lang="ar-SA" sz="3600" b="1" dirty="0">
                <a:solidFill>
                  <a:srgbClr val="FF9999"/>
                </a:solidFill>
                <a:ea typeface="Batang" pitchFamily="18" charset="-127"/>
                <a:cs typeface="A Hamase" panose="00000400000000000000" pitchFamily="2" charset="-78"/>
              </a:rPr>
              <a:t>فعاليت هاي اجرايي برنامه نظارت كيفي </a:t>
            </a:r>
            <a:r>
              <a:rPr lang="fa-IR" sz="3600" b="1" dirty="0">
                <a:solidFill>
                  <a:srgbClr val="FF9999"/>
                </a:solidFill>
                <a:ea typeface="Batang" pitchFamily="18" charset="-127"/>
                <a:cs typeface="A Hamase" panose="00000400000000000000" pitchFamily="2" charset="-78"/>
              </a:rPr>
              <a:t/>
            </a:r>
            <a:br>
              <a:rPr lang="fa-IR" sz="3600" b="1" dirty="0">
                <a:solidFill>
                  <a:srgbClr val="FF9999"/>
                </a:solidFill>
                <a:ea typeface="Batang" pitchFamily="18" charset="-127"/>
                <a:cs typeface="A Hamase" panose="00000400000000000000" pitchFamily="2" charset="-78"/>
              </a:rPr>
            </a:br>
            <a:r>
              <a:rPr lang="ar-SA" sz="4000" b="1" dirty="0">
                <a:solidFill>
                  <a:srgbClr val="FF9999"/>
                </a:solidFill>
                <a:ea typeface="Batang" pitchFamily="18" charset="-127"/>
                <a:cs typeface="A Hamase" panose="00000400000000000000" pitchFamily="2" charset="-78"/>
              </a:rPr>
              <a:t>آب و دفع فاضلاب</a:t>
            </a:r>
            <a:r>
              <a:rPr lang="ar-SA" sz="3600" b="1" dirty="0">
                <a:solidFill>
                  <a:srgbClr val="FFFF00"/>
                </a:solidFill>
                <a:ea typeface="Batang" pitchFamily="18" charset="-127"/>
                <a:cs typeface="A Hamase" panose="00000400000000000000" pitchFamily="2" charset="-78"/>
              </a:rPr>
              <a:t> </a:t>
            </a:r>
            <a:endParaRPr lang="en-US" sz="3600" b="1" dirty="0">
              <a:solidFill>
                <a:srgbClr val="FFFF00"/>
              </a:solidFill>
              <a:ea typeface="Batang" pitchFamily="18" charset="-127"/>
              <a:cs typeface="A Hamase" panose="00000400000000000000" pitchFamily="2" charset="-78"/>
            </a:endParaRPr>
          </a:p>
        </p:txBody>
      </p:sp>
      <p:sp>
        <p:nvSpPr>
          <p:cNvPr id="130051" name="Rectangle 3"/>
          <p:cNvSpPr>
            <a:spLocks noGrp="1" noChangeArrowheads="1"/>
          </p:cNvSpPr>
          <p:nvPr>
            <p:ph idx="1"/>
          </p:nvPr>
        </p:nvSpPr>
        <p:spPr>
          <a:xfrm>
            <a:off x="1919288" y="2276475"/>
            <a:ext cx="8280400" cy="3600450"/>
          </a:xfrm>
          <a:ln w="57150" cmpd="thinThick">
            <a:solidFill>
              <a:schemeClr val="tx1"/>
            </a:solidFill>
          </a:ln>
        </p:spPr>
        <p:txBody>
          <a:bodyPr/>
          <a:lstStyle/>
          <a:p>
            <a:pPr algn="r" rtl="1" eaLnBrk="1" hangingPunct="1">
              <a:buSzPct val="110000"/>
              <a:buFont typeface="Wingdings" pitchFamily="2" charset="2"/>
              <a:buChar char="E"/>
              <a:defRPr/>
            </a:pPr>
            <a:r>
              <a:rPr lang="fa-IR" sz="3600" dirty="0">
                <a:cs typeface="Mitra" pitchFamily="2" charset="-78"/>
              </a:rPr>
              <a:t> </a:t>
            </a:r>
            <a:r>
              <a:rPr lang="ar-SA" sz="3600" dirty="0">
                <a:solidFill>
                  <a:srgbClr val="00FFFF"/>
                </a:solidFill>
                <a:cs typeface="Mitra" pitchFamily="2" charset="-78"/>
              </a:rPr>
              <a:t>اين فعاليت ها با هدف پيشگيري از بروز بيماريهاي منتقله بوسيله آب صورت ميگيرد</a:t>
            </a:r>
            <a:r>
              <a:rPr lang="fa-IR" sz="3600" dirty="0">
                <a:solidFill>
                  <a:srgbClr val="00FFFF"/>
                </a:solidFill>
                <a:cs typeface="Mitra" pitchFamily="2" charset="-78"/>
              </a:rPr>
              <a:t>:</a:t>
            </a:r>
            <a:r>
              <a:rPr lang="ar-SA" sz="3600" dirty="0">
                <a:solidFill>
                  <a:srgbClr val="00FFFF"/>
                </a:solidFill>
                <a:cs typeface="Mitra" pitchFamily="2" charset="-78"/>
              </a:rPr>
              <a:t> </a:t>
            </a:r>
          </a:p>
          <a:p>
            <a:pPr algn="r" rtl="1" eaLnBrk="1" hangingPunct="1">
              <a:buFontTx/>
              <a:buNone/>
              <a:defRPr/>
            </a:pPr>
            <a:r>
              <a:rPr lang="ar-SA" sz="3600" dirty="0">
                <a:cs typeface="Mitra" pitchFamily="2" charset="-78"/>
              </a:rPr>
              <a:t>1 </a:t>
            </a:r>
            <a:r>
              <a:rPr lang="en-US" sz="3600" dirty="0">
                <a:latin typeface="Arial"/>
                <a:cs typeface="Mitra" pitchFamily="2" charset="-78"/>
              </a:rPr>
              <a:t>–</a:t>
            </a:r>
            <a:r>
              <a:rPr lang="ar-SA" sz="3600" dirty="0">
                <a:cs typeface="Mitra" pitchFamily="2" charset="-78"/>
              </a:rPr>
              <a:t> بازرسي هاي بهداشتي </a:t>
            </a:r>
          </a:p>
          <a:p>
            <a:pPr algn="r" rtl="1" eaLnBrk="1" hangingPunct="1">
              <a:buFontTx/>
              <a:buNone/>
              <a:defRPr/>
            </a:pPr>
            <a:r>
              <a:rPr lang="ar-SA" sz="3600" dirty="0">
                <a:cs typeface="Mitra" pitchFamily="2" charset="-78"/>
              </a:rPr>
              <a:t>2 </a:t>
            </a:r>
            <a:r>
              <a:rPr lang="en-US" sz="3600" dirty="0">
                <a:latin typeface="Arial"/>
                <a:cs typeface="Mitra" pitchFamily="2" charset="-78"/>
              </a:rPr>
              <a:t>–</a:t>
            </a:r>
            <a:r>
              <a:rPr lang="ar-SA" sz="3600" dirty="0">
                <a:cs typeface="Mitra" pitchFamily="2" charset="-78"/>
              </a:rPr>
              <a:t> تعيين كلر آزاد باقيمانده و آزمايشات كيفي آب </a:t>
            </a:r>
          </a:p>
          <a:p>
            <a:pPr algn="r" rtl="1" eaLnBrk="1" hangingPunct="1">
              <a:buFontTx/>
              <a:buNone/>
              <a:defRPr/>
            </a:pPr>
            <a:r>
              <a:rPr lang="ar-SA" sz="3600" dirty="0">
                <a:cs typeface="Mitra" pitchFamily="2" charset="-78"/>
              </a:rPr>
              <a:t>3 </a:t>
            </a:r>
            <a:r>
              <a:rPr lang="en-US" sz="3600" dirty="0">
                <a:latin typeface="Arial"/>
                <a:cs typeface="Mitra" pitchFamily="2" charset="-78"/>
              </a:rPr>
              <a:t>–</a:t>
            </a:r>
            <a:r>
              <a:rPr lang="ar-SA" sz="3600" dirty="0">
                <a:cs typeface="Mitra" pitchFamily="2" charset="-78"/>
              </a:rPr>
              <a:t> آموزش هاي لازم </a:t>
            </a:r>
            <a:endParaRPr lang="en-US" sz="3600" dirty="0">
              <a:cs typeface="Mitra" pitchFamily="2" charset="-78"/>
            </a:endParaRPr>
          </a:p>
        </p:txBody>
      </p:sp>
    </p:spTree>
    <p:extLst>
      <p:ext uri="{BB962C8B-B14F-4D97-AF65-F5344CB8AC3E}">
        <p14:creationId xmlns:p14="http://schemas.microsoft.com/office/powerpoint/2010/main" val="347308434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130050">
                                            <p:txEl>
                                              <p:charRg st="4294967295" end="4294967295"/>
                                            </p:txEl>
                                          </p:spTgt>
                                        </p:tgtEl>
                                        <p:attrNameLst>
                                          <p:attrName>style.visibility</p:attrName>
                                        </p:attrNameLst>
                                      </p:cBhvr>
                                      <p:to>
                                        <p:strVal val="visible"/>
                                      </p:to>
                                    </p:set>
                                    <p:anim calcmode="lin" valueType="num">
                                      <p:cBhvr additive="base">
                                        <p:cTn id="7" dur="75" fill="hold"/>
                                        <p:tgtEl>
                                          <p:spTgt spid="13005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30050">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30051">
                                            <p:txEl>
                                              <p:pRg st="0" end="0"/>
                                            </p:txEl>
                                          </p:spTgt>
                                        </p:tgtEl>
                                        <p:attrNameLst>
                                          <p:attrName>style.visibility</p:attrName>
                                        </p:attrNameLst>
                                      </p:cBhvr>
                                      <p:to>
                                        <p:strVal val="visible"/>
                                      </p:to>
                                    </p:set>
                                    <p:anim calcmode="lin" valueType="num">
                                      <p:cBhvr additive="base">
                                        <p:cTn id="13" dur="3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300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30051">
                                            <p:txEl>
                                              <p:pRg st="1" end="1"/>
                                            </p:txEl>
                                          </p:spTgt>
                                        </p:tgtEl>
                                        <p:attrNameLst>
                                          <p:attrName>style.visibility</p:attrName>
                                        </p:attrNameLst>
                                      </p:cBhvr>
                                      <p:to>
                                        <p:strVal val="visible"/>
                                      </p:to>
                                    </p:set>
                                    <p:anim calcmode="lin" valueType="num">
                                      <p:cBhvr additive="base">
                                        <p:cTn id="19" dur="3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300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130051">
                                            <p:txEl>
                                              <p:pRg st="2" end="2"/>
                                            </p:txEl>
                                          </p:spTgt>
                                        </p:tgtEl>
                                        <p:attrNameLst>
                                          <p:attrName>style.visibility</p:attrName>
                                        </p:attrNameLst>
                                      </p:cBhvr>
                                      <p:to>
                                        <p:strVal val="visible"/>
                                      </p:to>
                                    </p:set>
                                    <p:anim calcmode="lin" valueType="num">
                                      <p:cBhvr additive="base">
                                        <p:cTn id="25" dur="3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1300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130051">
                                            <p:txEl>
                                              <p:pRg st="3" end="3"/>
                                            </p:txEl>
                                          </p:spTgt>
                                        </p:tgtEl>
                                        <p:attrNameLst>
                                          <p:attrName>style.visibility</p:attrName>
                                        </p:attrNameLst>
                                      </p:cBhvr>
                                      <p:to>
                                        <p:strVal val="visible"/>
                                      </p:to>
                                    </p:set>
                                    <p:anim calcmode="lin" valueType="num">
                                      <p:cBhvr additive="base">
                                        <p:cTn id="31" dur="3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13005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292100"/>
            <a:ext cx="8147050" cy="1384300"/>
          </a:xfrm>
          <a:ln cap="rnd">
            <a:solidFill>
              <a:srgbClr val="FFFF00"/>
            </a:solidFill>
            <a:prstDash val="sysDot"/>
          </a:ln>
        </p:spPr>
        <p:txBody>
          <a:bodyPr/>
          <a:lstStyle/>
          <a:p>
            <a:pPr algn="ctr" rtl="1" eaLnBrk="1" hangingPunct="1">
              <a:defRPr/>
            </a:pPr>
            <a:r>
              <a:rPr lang="ar-SA" altLang="zh-CN" sz="4800" b="1" dirty="0">
                <a:solidFill>
                  <a:srgbClr val="FF9999"/>
                </a:solidFill>
                <a:cs typeface="A Hamase" panose="00000400000000000000" pitchFamily="2" charset="-78"/>
              </a:rPr>
              <a:t>1 </a:t>
            </a:r>
            <a:r>
              <a:rPr lang="en-US" altLang="zh-CN" sz="4800" b="1" dirty="0">
                <a:solidFill>
                  <a:srgbClr val="FF9999"/>
                </a:solidFill>
                <a:latin typeface="Arial"/>
                <a:ea typeface="SimSun" pitchFamily="2" charset="-122"/>
                <a:cs typeface="A Hamase" panose="00000400000000000000" pitchFamily="2" charset="-78"/>
              </a:rPr>
              <a:t>–</a:t>
            </a:r>
            <a:r>
              <a:rPr lang="ar-SA" altLang="zh-CN" sz="4800" b="1" dirty="0">
                <a:solidFill>
                  <a:srgbClr val="FF9999"/>
                </a:solidFill>
                <a:cs typeface="A Hamase" panose="00000400000000000000" pitchFamily="2" charset="-78"/>
              </a:rPr>
              <a:t> بازرسي هاي بهداشتي</a:t>
            </a:r>
            <a:r>
              <a:rPr lang="ar-SA" altLang="zh-CN" sz="4800" b="1" dirty="0">
                <a:solidFill>
                  <a:srgbClr val="66FF33"/>
                </a:solidFill>
                <a:cs typeface="A Hamase" panose="00000400000000000000" pitchFamily="2" charset="-78"/>
              </a:rPr>
              <a:t> </a:t>
            </a:r>
            <a:endParaRPr lang="en-US" sz="4800" b="1" dirty="0">
              <a:solidFill>
                <a:srgbClr val="66FF33"/>
              </a:solidFill>
              <a:cs typeface="A Hamase" panose="00000400000000000000" pitchFamily="2" charset="-78"/>
            </a:endParaRPr>
          </a:p>
        </p:txBody>
      </p:sp>
      <p:sp>
        <p:nvSpPr>
          <p:cNvPr id="131075" name="Rectangle 3"/>
          <p:cNvSpPr>
            <a:spLocks noGrp="1" noChangeArrowheads="1"/>
          </p:cNvSpPr>
          <p:nvPr>
            <p:ph idx="1"/>
          </p:nvPr>
        </p:nvSpPr>
        <p:spPr>
          <a:xfrm>
            <a:off x="2063750" y="1412876"/>
            <a:ext cx="8280400" cy="5040313"/>
          </a:xfrm>
          <a:ln w="38100" cap="rnd" cmpd="dbl">
            <a:solidFill>
              <a:srgbClr val="73E121"/>
            </a:solidFill>
            <a:prstDash val="sysDot"/>
          </a:ln>
        </p:spPr>
        <p:txBody>
          <a:bodyPr>
            <a:normAutofit/>
          </a:bodyPr>
          <a:lstStyle/>
          <a:p>
            <a:pPr marL="812800" indent="-812800" algn="r" rtl="1">
              <a:buClr>
                <a:srgbClr val="FF0066"/>
              </a:buClr>
              <a:buSzPct val="95000"/>
              <a:buFont typeface="Wingdings" pitchFamily="2" charset="2"/>
              <a:buChar char="×"/>
              <a:defRPr/>
            </a:pPr>
            <a:r>
              <a:rPr lang="ar-SA" dirty="0">
                <a:cs typeface="Roya" pitchFamily="2" charset="-78"/>
              </a:rPr>
              <a:t>با هدف تعيين پتانسيل بروز آلودگي ، پيشگيري از آلودگي و رفع</a:t>
            </a:r>
            <a:r>
              <a:rPr lang="fa-IR" dirty="0">
                <a:cs typeface="Roya" pitchFamily="2" charset="-78"/>
              </a:rPr>
              <a:t> </a:t>
            </a:r>
            <a:r>
              <a:rPr lang="ar-SA" dirty="0">
                <a:cs typeface="Roya" pitchFamily="2" charset="-78"/>
              </a:rPr>
              <a:t>بموقع آن صورت ميگيرد. </a:t>
            </a:r>
            <a:endParaRPr lang="fa-IR" dirty="0">
              <a:cs typeface="Roya" pitchFamily="2" charset="-78"/>
            </a:endParaRPr>
          </a:p>
          <a:p>
            <a:pPr marL="812800" indent="-812800" algn="r" rtl="1">
              <a:buClr>
                <a:srgbClr val="FF0066"/>
              </a:buClr>
              <a:buSzPct val="95000"/>
              <a:buFont typeface="Wingdings" pitchFamily="2" charset="2"/>
              <a:buChar char="×"/>
              <a:defRPr/>
            </a:pPr>
            <a:r>
              <a:rPr lang="fa-IR" dirty="0">
                <a:cs typeface="Roya" pitchFamily="2" charset="-78"/>
              </a:rPr>
              <a:t>ب</a:t>
            </a:r>
            <a:r>
              <a:rPr lang="ar-SA" dirty="0">
                <a:cs typeface="Roya" pitchFamily="2" charset="-78"/>
              </a:rPr>
              <a:t>ازديد از منابع تأمين كننده آب از نظر مسايل بهداشت محيطي</a:t>
            </a:r>
            <a:r>
              <a:rPr lang="fa-IR" dirty="0">
                <a:cs typeface="Roya" pitchFamily="2" charset="-78"/>
              </a:rPr>
              <a:t>، </a:t>
            </a:r>
            <a:r>
              <a:rPr lang="ar-SA" dirty="0">
                <a:cs typeface="Roya" pitchFamily="2" charset="-78"/>
              </a:rPr>
              <a:t>حفاظت</a:t>
            </a:r>
            <a:r>
              <a:rPr lang="fa-IR" dirty="0">
                <a:cs typeface="Roya" pitchFamily="2" charset="-78"/>
              </a:rPr>
              <a:t>،</a:t>
            </a:r>
            <a:r>
              <a:rPr lang="ar-SA" dirty="0">
                <a:cs typeface="Roya" pitchFamily="2" charset="-78"/>
              </a:rPr>
              <a:t>‏ بهسازي و تعيين حريم بهداشتي </a:t>
            </a:r>
          </a:p>
          <a:p>
            <a:pPr marL="812800" indent="-812800" algn="r" rtl="1">
              <a:buClr>
                <a:srgbClr val="FF0066"/>
              </a:buClr>
              <a:buSzPct val="95000"/>
              <a:buFont typeface="Wingdings" pitchFamily="2" charset="2"/>
              <a:buChar char="×"/>
              <a:defRPr/>
            </a:pPr>
            <a:r>
              <a:rPr lang="ar-SA" dirty="0">
                <a:cs typeface="Roya" pitchFamily="2" charset="-78"/>
              </a:rPr>
              <a:t>بازديد از تأسيسات آبرساني شامل مخازن</a:t>
            </a:r>
            <a:r>
              <a:rPr lang="fa-IR" dirty="0">
                <a:cs typeface="Roya" pitchFamily="2" charset="-78"/>
              </a:rPr>
              <a:t>،</a:t>
            </a:r>
            <a:r>
              <a:rPr lang="ar-SA" dirty="0">
                <a:cs typeface="Roya" pitchFamily="2" charset="-78"/>
              </a:rPr>
              <a:t>تصفيه خانه</a:t>
            </a:r>
            <a:r>
              <a:rPr lang="fa-IR" dirty="0">
                <a:cs typeface="Roya" pitchFamily="2" charset="-78"/>
              </a:rPr>
              <a:t>،</a:t>
            </a:r>
            <a:r>
              <a:rPr lang="ar-SA" dirty="0">
                <a:cs typeface="Roya" pitchFamily="2" charset="-78"/>
              </a:rPr>
              <a:t> ‌‏شبكه توزيع</a:t>
            </a:r>
            <a:r>
              <a:rPr lang="fa-IR" dirty="0">
                <a:cs typeface="Roya" pitchFamily="2" charset="-78"/>
              </a:rPr>
              <a:t> و </a:t>
            </a:r>
            <a:r>
              <a:rPr lang="ar-SA" dirty="0">
                <a:cs typeface="Roya" pitchFamily="2" charset="-78"/>
              </a:rPr>
              <a:t>نقاط مصرف بمنظور مراقبت بهداشتي آنها </a:t>
            </a:r>
          </a:p>
          <a:p>
            <a:pPr marL="812800" indent="-812800" algn="r" rtl="1">
              <a:buClr>
                <a:srgbClr val="FF0066"/>
              </a:buClr>
              <a:buSzPct val="95000"/>
              <a:buFont typeface="Wingdings" pitchFamily="2" charset="2"/>
              <a:buChar char="×"/>
              <a:defRPr/>
            </a:pPr>
            <a:r>
              <a:rPr lang="ar-SA" dirty="0">
                <a:cs typeface="Roya" pitchFamily="2" charset="-78"/>
              </a:rPr>
              <a:t>بازديد از تانكرهاي ثابت و سيار و اعمال ضوابط بهداشتي </a:t>
            </a:r>
          </a:p>
          <a:p>
            <a:pPr marL="812800" indent="-812800" algn="r" rtl="1">
              <a:buClr>
                <a:srgbClr val="FF0066"/>
              </a:buClr>
              <a:buSzPct val="95000"/>
              <a:buFont typeface="Wingdings" pitchFamily="2" charset="2"/>
              <a:buChar char="×"/>
              <a:defRPr/>
            </a:pPr>
            <a:r>
              <a:rPr lang="ar-SA" dirty="0">
                <a:cs typeface="Roya" pitchFamily="2" charset="-78"/>
              </a:rPr>
              <a:t>بازديد از امكانات نگهداري آب خانوارها </a:t>
            </a:r>
          </a:p>
          <a:p>
            <a:pPr marL="812800" indent="-812800" algn="r" rtl="1">
              <a:buClr>
                <a:srgbClr val="FF0066"/>
              </a:buClr>
              <a:buSzPct val="95000"/>
              <a:buFont typeface="Wingdings" pitchFamily="2" charset="2"/>
              <a:buChar char="×"/>
              <a:defRPr/>
            </a:pPr>
            <a:r>
              <a:rPr lang="ar-SA" dirty="0">
                <a:cs typeface="Roya" pitchFamily="2" charset="-78"/>
              </a:rPr>
              <a:t>بازديد از سرويسهاي بهداشتي (حمام </a:t>
            </a:r>
            <a:r>
              <a:rPr lang="en-US" dirty="0">
                <a:latin typeface="Arial"/>
                <a:cs typeface="Roya" pitchFamily="2" charset="-78"/>
              </a:rPr>
              <a:t>–</a:t>
            </a:r>
            <a:r>
              <a:rPr lang="ar-SA" dirty="0">
                <a:cs typeface="Roya" pitchFamily="2" charset="-78"/>
              </a:rPr>
              <a:t> توالت رختشويخانه) جهت بررسي نحوه دفع فاضلاب </a:t>
            </a:r>
          </a:p>
          <a:p>
            <a:pPr marL="812800" indent="-812800" algn="r" rtl="1">
              <a:buClr>
                <a:srgbClr val="FF0066"/>
              </a:buClr>
              <a:buSzPct val="95000"/>
              <a:buFont typeface="Wingdings" pitchFamily="2" charset="2"/>
              <a:buChar char="×"/>
              <a:defRPr/>
            </a:pPr>
            <a:r>
              <a:rPr lang="ar-SA" dirty="0">
                <a:cs typeface="Roya" pitchFamily="2" charset="-78"/>
              </a:rPr>
              <a:t>بازديد از مراكز بهداشي درماني جهت بررسي نحوه دفع فاضلاب </a:t>
            </a:r>
            <a:endParaRPr lang="en-US" dirty="0">
              <a:cs typeface="Roya" pitchFamily="2" charset="-78"/>
            </a:endParaRPr>
          </a:p>
        </p:txBody>
      </p:sp>
    </p:spTree>
    <p:extLst>
      <p:ext uri="{BB962C8B-B14F-4D97-AF65-F5344CB8AC3E}">
        <p14:creationId xmlns:p14="http://schemas.microsoft.com/office/powerpoint/2010/main" val="33636144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1074">
                                            <p:txEl>
                                              <p:charRg st="4294967295" end="4294967295"/>
                                            </p:txEl>
                                          </p:spTgt>
                                        </p:tgtEl>
                                        <p:attrNameLst>
                                          <p:attrName>style.visibility</p:attrName>
                                        </p:attrNameLst>
                                      </p:cBhvr>
                                      <p:to>
                                        <p:strVal val="visible"/>
                                      </p:to>
                                    </p:set>
                                    <p:anim calcmode="lin" valueType="num">
                                      <p:cBhvr>
                                        <p:cTn id="7" dur="1000" fill="hold"/>
                                        <p:tgtEl>
                                          <p:spTgt spid="131074">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131074">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131074">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1075">
                                            <p:txEl>
                                              <p:pRg st="0" end="0"/>
                                            </p:txEl>
                                          </p:spTgt>
                                        </p:tgtEl>
                                        <p:attrNameLst>
                                          <p:attrName>style.visibility</p:attrName>
                                        </p:attrNameLst>
                                      </p:cBhvr>
                                      <p:to>
                                        <p:strVal val="visible"/>
                                      </p:to>
                                    </p:set>
                                    <p:anim calcmode="lin" valueType="num">
                                      <p:cBhvr>
                                        <p:cTn id="14" dur="1000" fill="hold"/>
                                        <p:tgtEl>
                                          <p:spTgt spid="1310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310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10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1075">
                                            <p:txEl>
                                              <p:pRg st="1" end="1"/>
                                            </p:txEl>
                                          </p:spTgt>
                                        </p:tgtEl>
                                        <p:attrNameLst>
                                          <p:attrName>style.visibility</p:attrName>
                                        </p:attrNameLst>
                                      </p:cBhvr>
                                      <p:to>
                                        <p:strVal val="visible"/>
                                      </p:to>
                                    </p:set>
                                    <p:anim calcmode="lin" valueType="num">
                                      <p:cBhvr>
                                        <p:cTn id="21" dur="1000" fill="hold"/>
                                        <p:tgtEl>
                                          <p:spTgt spid="13107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3107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3107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1075">
                                            <p:txEl>
                                              <p:pRg st="2" end="2"/>
                                            </p:txEl>
                                          </p:spTgt>
                                        </p:tgtEl>
                                        <p:attrNameLst>
                                          <p:attrName>style.visibility</p:attrName>
                                        </p:attrNameLst>
                                      </p:cBhvr>
                                      <p:to>
                                        <p:strVal val="visible"/>
                                      </p:to>
                                    </p:set>
                                    <p:anim calcmode="lin" valueType="num">
                                      <p:cBhvr>
                                        <p:cTn id="28" dur="1000" fill="hold"/>
                                        <p:tgtEl>
                                          <p:spTgt spid="1310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310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3107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1075">
                                            <p:txEl>
                                              <p:pRg st="3" end="3"/>
                                            </p:txEl>
                                          </p:spTgt>
                                        </p:tgtEl>
                                        <p:attrNameLst>
                                          <p:attrName>style.visibility</p:attrName>
                                        </p:attrNameLst>
                                      </p:cBhvr>
                                      <p:to>
                                        <p:strVal val="visible"/>
                                      </p:to>
                                    </p:set>
                                    <p:anim calcmode="lin" valueType="num">
                                      <p:cBhvr>
                                        <p:cTn id="35" dur="1000" fill="hold"/>
                                        <p:tgtEl>
                                          <p:spTgt spid="13107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3107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3107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1075">
                                            <p:txEl>
                                              <p:pRg st="4" end="4"/>
                                            </p:txEl>
                                          </p:spTgt>
                                        </p:tgtEl>
                                        <p:attrNameLst>
                                          <p:attrName>style.visibility</p:attrName>
                                        </p:attrNameLst>
                                      </p:cBhvr>
                                      <p:to>
                                        <p:strVal val="visible"/>
                                      </p:to>
                                    </p:set>
                                    <p:anim calcmode="lin" valueType="num">
                                      <p:cBhvr>
                                        <p:cTn id="42" dur="1000" fill="hold"/>
                                        <p:tgtEl>
                                          <p:spTgt spid="131075">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3107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31075">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1075">
                                            <p:txEl>
                                              <p:pRg st="5" end="5"/>
                                            </p:txEl>
                                          </p:spTgt>
                                        </p:tgtEl>
                                        <p:attrNameLst>
                                          <p:attrName>style.visibility</p:attrName>
                                        </p:attrNameLst>
                                      </p:cBhvr>
                                      <p:to>
                                        <p:strVal val="visible"/>
                                      </p:to>
                                    </p:set>
                                    <p:anim calcmode="lin" valueType="num">
                                      <p:cBhvr>
                                        <p:cTn id="49" dur="1000" fill="hold"/>
                                        <p:tgtEl>
                                          <p:spTgt spid="131075">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131075">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131075">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1075">
                                            <p:txEl>
                                              <p:pRg st="6" end="6"/>
                                            </p:txEl>
                                          </p:spTgt>
                                        </p:tgtEl>
                                        <p:attrNameLst>
                                          <p:attrName>style.visibility</p:attrName>
                                        </p:attrNameLst>
                                      </p:cBhvr>
                                      <p:to>
                                        <p:strVal val="visible"/>
                                      </p:to>
                                    </p:set>
                                    <p:anim calcmode="lin" valueType="num">
                                      <p:cBhvr>
                                        <p:cTn id="56" dur="1000" fill="hold"/>
                                        <p:tgtEl>
                                          <p:spTgt spid="131075">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131075">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131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063751" y="404814"/>
            <a:ext cx="8208963" cy="1355725"/>
          </a:xfrm>
          <a:ln w="76200" cap="flat" cmpd="tri">
            <a:solidFill>
              <a:srgbClr val="FF0066"/>
            </a:solidFill>
          </a:ln>
        </p:spPr>
        <p:txBody>
          <a:bodyPr/>
          <a:lstStyle/>
          <a:p>
            <a:pPr algn="ctr" rtl="1" eaLnBrk="1" hangingPunct="1">
              <a:defRPr/>
            </a:pPr>
            <a:r>
              <a:rPr lang="ar-SA" sz="4000" b="1" dirty="0">
                <a:solidFill>
                  <a:srgbClr val="FF9999"/>
                </a:solidFill>
                <a:cs typeface="A Hamase" panose="00000400000000000000" pitchFamily="2" charset="-78"/>
              </a:rPr>
              <a:t>2 </a:t>
            </a:r>
            <a:r>
              <a:rPr lang="en-US" sz="4000" b="1" dirty="0">
                <a:solidFill>
                  <a:srgbClr val="FF9999"/>
                </a:solidFill>
                <a:latin typeface="Arial"/>
                <a:cs typeface="A Hamase" panose="00000400000000000000" pitchFamily="2" charset="-78"/>
              </a:rPr>
              <a:t>–</a:t>
            </a:r>
            <a:r>
              <a:rPr lang="ar-SA" sz="4000" b="1" dirty="0">
                <a:solidFill>
                  <a:srgbClr val="FF9999"/>
                </a:solidFill>
                <a:cs typeface="A Hamase" panose="00000400000000000000" pitchFamily="2" charset="-78"/>
              </a:rPr>
              <a:t> تعيين كلر آزاد باقيمانده و آزمايشات</a:t>
            </a:r>
            <a:r>
              <a:rPr lang="ar-SA" b="1" dirty="0" smtClean="0">
                <a:solidFill>
                  <a:srgbClr val="FF9999"/>
                </a:solidFill>
                <a:cs typeface="A Hamase" panose="00000400000000000000" pitchFamily="2" charset="-78"/>
              </a:rPr>
              <a:t>كيفي آب</a:t>
            </a:r>
            <a:endParaRPr lang="en-US" b="1" dirty="0" smtClean="0">
              <a:solidFill>
                <a:srgbClr val="FF9999"/>
              </a:solidFill>
              <a:cs typeface="A Hamase" panose="00000400000000000000" pitchFamily="2" charset="-78"/>
            </a:endParaRPr>
          </a:p>
        </p:txBody>
      </p:sp>
      <p:sp>
        <p:nvSpPr>
          <p:cNvPr id="132099" name="Rectangle 3"/>
          <p:cNvSpPr>
            <a:spLocks noGrp="1" noChangeArrowheads="1"/>
          </p:cNvSpPr>
          <p:nvPr>
            <p:ph idx="1"/>
          </p:nvPr>
        </p:nvSpPr>
        <p:spPr>
          <a:xfrm>
            <a:off x="2063750" y="1844676"/>
            <a:ext cx="8229600" cy="4530725"/>
          </a:xfrm>
          <a:ln w="38100" cap="rnd">
            <a:solidFill>
              <a:srgbClr val="73E121"/>
            </a:solidFill>
            <a:prstDash val="sysDot"/>
          </a:ln>
        </p:spPr>
        <p:txBody>
          <a:bodyPr/>
          <a:lstStyle/>
          <a:p>
            <a:pPr marL="812800" indent="-812800" algn="r" rtl="1">
              <a:buClr>
                <a:srgbClr val="FF0066"/>
              </a:buClr>
              <a:buSzPct val="95000"/>
              <a:buFont typeface="Wingdings" pitchFamily="2" charset="2"/>
              <a:buChar char="Å"/>
              <a:defRPr/>
            </a:pPr>
            <a:r>
              <a:rPr lang="ar-SA" dirty="0">
                <a:cs typeface="Roya" pitchFamily="2" charset="-78"/>
              </a:rPr>
              <a:t>تعيين كيفيت باكتريولوژيك و شيميايي آب (منبع آب) </a:t>
            </a:r>
          </a:p>
          <a:p>
            <a:pPr marL="812800" indent="-812800" algn="r" rtl="1">
              <a:buClr>
                <a:srgbClr val="FF0066"/>
              </a:buClr>
              <a:buSzPct val="95000"/>
              <a:buFont typeface="Wingdings" pitchFamily="2" charset="2"/>
              <a:buChar char="Å"/>
              <a:defRPr/>
            </a:pPr>
            <a:r>
              <a:rPr lang="ar-SA" dirty="0">
                <a:cs typeface="Roya" pitchFamily="2" charset="-78"/>
              </a:rPr>
              <a:t>انجام آزمايش كلر خواهي آب(منبع آب) و تعيين ميزان كلر مورد نياز براي تزريق </a:t>
            </a:r>
          </a:p>
          <a:p>
            <a:pPr marL="812800" indent="-812800" algn="r" rtl="1">
              <a:buClr>
                <a:srgbClr val="FF0066"/>
              </a:buClr>
              <a:buSzPct val="95000"/>
              <a:buFont typeface="Wingdings" pitchFamily="2" charset="2"/>
              <a:buChar char="Å"/>
              <a:defRPr/>
            </a:pPr>
            <a:r>
              <a:rPr lang="ar-SA" dirty="0">
                <a:cs typeface="Roya" pitchFamily="2" charset="-78"/>
              </a:rPr>
              <a:t>تعيين ايستگاههاي كلرسنجي و نمونه بردراي آب (با توجه به شرايط موجود) </a:t>
            </a:r>
            <a:r>
              <a:rPr lang="en-US" dirty="0">
                <a:latin typeface="Arial"/>
                <a:cs typeface="Roya" pitchFamily="2" charset="-78"/>
              </a:rPr>
              <a:t>–</a:t>
            </a:r>
            <a:r>
              <a:rPr lang="ar-SA" dirty="0">
                <a:cs typeface="Roya" pitchFamily="2" charset="-78"/>
              </a:rPr>
              <a:t> تأسيسات </a:t>
            </a:r>
            <a:r>
              <a:rPr lang="en-US" dirty="0">
                <a:latin typeface="Arial"/>
                <a:cs typeface="Roya" pitchFamily="2" charset="-78"/>
              </a:rPr>
              <a:t>–</a:t>
            </a:r>
            <a:r>
              <a:rPr lang="ar-SA" dirty="0">
                <a:cs typeface="Roya" pitchFamily="2" charset="-78"/>
              </a:rPr>
              <a:t> تانكرها </a:t>
            </a:r>
            <a:r>
              <a:rPr lang="en-US" dirty="0">
                <a:latin typeface="Arial"/>
                <a:cs typeface="Roya" pitchFamily="2" charset="-78"/>
              </a:rPr>
              <a:t>–</a:t>
            </a:r>
            <a:r>
              <a:rPr lang="ar-SA" dirty="0">
                <a:cs typeface="Roya" pitchFamily="2" charset="-78"/>
              </a:rPr>
              <a:t> مخازن خانوار </a:t>
            </a:r>
          </a:p>
          <a:p>
            <a:pPr marL="812800" indent="-812800" algn="r" rtl="1">
              <a:buClr>
                <a:srgbClr val="FF0066"/>
              </a:buClr>
              <a:buSzPct val="95000"/>
              <a:buFont typeface="Wingdings" pitchFamily="2" charset="2"/>
              <a:buChar char="Å"/>
              <a:defRPr/>
            </a:pPr>
            <a:r>
              <a:rPr lang="ar-SA" dirty="0">
                <a:cs typeface="Roya" pitchFamily="2" charset="-78"/>
              </a:rPr>
              <a:t>انجام كلرسنجي و نمونه برداري آب طبق برنامه تهيه شده (محلي) </a:t>
            </a:r>
          </a:p>
          <a:p>
            <a:pPr marL="812800" indent="-812800" algn="r" rtl="1">
              <a:buClr>
                <a:srgbClr val="FF0066"/>
              </a:buClr>
              <a:buSzPct val="95000"/>
              <a:buFont typeface="Wingdings" pitchFamily="2" charset="2"/>
              <a:buChar char="Å"/>
              <a:defRPr/>
            </a:pPr>
            <a:r>
              <a:rPr lang="ar-SA" dirty="0">
                <a:cs typeface="Roya" pitchFamily="2" charset="-78"/>
              </a:rPr>
              <a:t>ثبت گزارشات روزانه </a:t>
            </a:r>
            <a:endParaRPr lang="ar-SA" altLang="zh-CN" dirty="0">
              <a:cs typeface="Roya" pitchFamily="2" charset="-78"/>
            </a:endParaRPr>
          </a:p>
          <a:p>
            <a:pPr marL="812800" indent="-812800" algn="r" rtl="1">
              <a:buClr>
                <a:srgbClr val="FF0066"/>
              </a:buClr>
              <a:buSzPct val="95000"/>
              <a:buFont typeface="Wingdings" pitchFamily="2" charset="2"/>
              <a:buChar char="Å"/>
              <a:defRPr/>
            </a:pPr>
            <a:r>
              <a:rPr lang="ar-SA" altLang="zh-CN" dirty="0">
                <a:cs typeface="Roya" pitchFamily="2" charset="-78"/>
              </a:rPr>
              <a:t>هماهنگي با شركت آب و فاضلاب جهت رفع مشكلات </a:t>
            </a:r>
            <a:endParaRPr lang="en-US" dirty="0">
              <a:cs typeface="Roya" pitchFamily="2" charset="-78"/>
            </a:endParaRPr>
          </a:p>
        </p:txBody>
      </p:sp>
    </p:spTree>
    <p:extLst>
      <p:ext uri="{BB962C8B-B14F-4D97-AF65-F5344CB8AC3E}">
        <p14:creationId xmlns:p14="http://schemas.microsoft.com/office/powerpoint/2010/main" val="33716027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2098">
                                            <p:txEl>
                                              <p:charRg st="4294967295" end="4294967295"/>
                                            </p:txEl>
                                          </p:spTgt>
                                        </p:tgtEl>
                                        <p:attrNameLst>
                                          <p:attrName>style.visibility</p:attrName>
                                        </p:attrNameLst>
                                      </p:cBhvr>
                                      <p:to>
                                        <p:strVal val="visible"/>
                                      </p:to>
                                    </p:set>
                                    <p:anim calcmode="lin" valueType="num">
                                      <p:cBhvr>
                                        <p:cTn id="7" dur="1000" fill="hold"/>
                                        <p:tgtEl>
                                          <p:spTgt spid="132098">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32098">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500"/>
                                        <p:tgtEl>
                                          <p:spTgt spid="132099">
                                            <p:txEl>
                                              <p:pRg st="0" end="0"/>
                                            </p:txEl>
                                          </p:spTgt>
                                        </p:tgtEl>
                                      </p:cBhvr>
                                    </p:animEffect>
                                    <p:anim calcmode="lin" valueType="num">
                                      <p:cBhvr>
                                        <p:cTn id="15"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2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32099">
                                            <p:txEl>
                                              <p:pRg st="1" end="1"/>
                                            </p:txEl>
                                          </p:spTgt>
                                        </p:tgtEl>
                                        <p:attrNameLst>
                                          <p:attrName>style.visibility</p:attrName>
                                        </p:attrNameLst>
                                      </p:cBhvr>
                                      <p:to>
                                        <p:strVal val="visible"/>
                                      </p:to>
                                    </p:set>
                                    <p:animEffect transition="in" filter="fade">
                                      <p:cBhvr>
                                        <p:cTn id="21" dur="500"/>
                                        <p:tgtEl>
                                          <p:spTgt spid="132099">
                                            <p:txEl>
                                              <p:pRg st="1" end="1"/>
                                            </p:txEl>
                                          </p:spTgt>
                                        </p:tgtEl>
                                      </p:cBhvr>
                                    </p:animEffect>
                                    <p:anim calcmode="lin" valueType="num">
                                      <p:cBhvr>
                                        <p:cTn id="22"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320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32099">
                                            <p:txEl>
                                              <p:pRg st="2" end="2"/>
                                            </p:txEl>
                                          </p:spTgt>
                                        </p:tgtEl>
                                        <p:attrNameLst>
                                          <p:attrName>style.visibility</p:attrName>
                                        </p:attrNameLst>
                                      </p:cBhvr>
                                      <p:to>
                                        <p:strVal val="visible"/>
                                      </p:to>
                                    </p:set>
                                    <p:animEffect transition="in" filter="fade">
                                      <p:cBhvr>
                                        <p:cTn id="28" dur="500"/>
                                        <p:tgtEl>
                                          <p:spTgt spid="132099">
                                            <p:txEl>
                                              <p:pRg st="2" end="2"/>
                                            </p:txEl>
                                          </p:spTgt>
                                        </p:tgtEl>
                                      </p:cBhvr>
                                    </p:animEffect>
                                    <p:anim calcmode="lin" valueType="num">
                                      <p:cBhvr>
                                        <p:cTn id="29"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320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32099">
                                            <p:txEl>
                                              <p:pRg st="3" end="3"/>
                                            </p:txEl>
                                          </p:spTgt>
                                        </p:tgtEl>
                                        <p:attrNameLst>
                                          <p:attrName>style.visibility</p:attrName>
                                        </p:attrNameLst>
                                      </p:cBhvr>
                                      <p:to>
                                        <p:strVal val="visible"/>
                                      </p:to>
                                    </p:set>
                                    <p:animEffect transition="in" filter="fade">
                                      <p:cBhvr>
                                        <p:cTn id="35" dur="500"/>
                                        <p:tgtEl>
                                          <p:spTgt spid="132099">
                                            <p:txEl>
                                              <p:pRg st="3" end="3"/>
                                            </p:txEl>
                                          </p:spTgt>
                                        </p:tgtEl>
                                      </p:cBhvr>
                                    </p:animEffect>
                                    <p:anim calcmode="lin" valueType="num">
                                      <p:cBhvr>
                                        <p:cTn id="36" dur="5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3209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32099">
                                            <p:txEl>
                                              <p:pRg st="4" end="4"/>
                                            </p:txEl>
                                          </p:spTgt>
                                        </p:tgtEl>
                                        <p:attrNameLst>
                                          <p:attrName>style.visibility</p:attrName>
                                        </p:attrNameLst>
                                      </p:cBhvr>
                                      <p:to>
                                        <p:strVal val="visible"/>
                                      </p:to>
                                    </p:set>
                                    <p:animEffect transition="in" filter="fade">
                                      <p:cBhvr>
                                        <p:cTn id="42" dur="500"/>
                                        <p:tgtEl>
                                          <p:spTgt spid="132099">
                                            <p:txEl>
                                              <p:pRg st="4" end="4"/>
                                            </p:txEl>
                                          </p:spTgt>
                                        </p:tgtEl>
                                      </p:cBhvr>
                                    </p:animEffect>
                                    <p:anim calcmode="lin" valueType="num">
                                      <p:cBhvr>
                                        <p:cTn id="43" dur="5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3209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32099">
                                            <p:txEl>
                                              <p:pRg st="5" end="5"/>
                                            </p:txEl>
                                          </p:spTgt>
                                        </p:tgtEl>
                                        <p:attrNameLst>
                                          <p:attrName>style.visibility</p:attrName>
                                        </p:attrNameLst>
                                      </p:cBhvr>
                                      <p:to>
                                        <p:strVal val="visible"/>
                                      </p:to>
                                    </p:set>
                                    <p:animEffect transition="in" filter="fade">
                                      <p:cBhvr>
                                        <p:cTn id="49" dur="500"/>
                                        <p:tgtEl>
                                          <p:spTgt spid="132099">
                                            <p:txEl>
                                              <p:pRg st="5" end="5"/>
                                            </p:txEl>
                                          </p:spTgt>
                                        </p:tgtEl>
                                      </p:cBhvr>
                                    </p:animEffect>
                                    <p:anim calcmode="lin" valueType="num">
                                      <p:cBhvr>
                                        <p:cTn id="50" dur="500" fill="hold"/>
                                        <p:tgtEl>
                                          <p:spTgt spid="13209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3209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351088" y="292100"/>
            <a:ext cx="7632700" cy="1384300"/>
          </a:xfrm>
          <a:ln w="57150" cap="flat" cmpd="thinThick">
            <a:solidFill>
              <a:srgbClr val="FFFF00"/>
            </a:solidFill>
          </a:ln>
        </p:spPr>
        <p:txBody>
          <a:bodyPr/>
          <a:lstStyle/>
          <a:p>
            <a:pPr algn="ctr" rtl="1" eaLnBrk="1" hangingPunct="1"/>
            <a:r>
              <a:rPr lang="ar-SA" altLang="en-US" sz="4800" b="1" dirty="0">
                <a:solidFill>
                  <a:srgbClr val="FF9999"/>
                </a:solidFill>
                <a:cs typeface="A Hamase" panose="00000400000000000000" pitchFamily="2" charset="-78"/>
              </a:rPr>
              <a:t>3 </a:t>
            </a:r>
            <a:r>
              <a:rPr lang="en-US" altLang="en-US" sz="4800" b="1" dirty="0">
                <a:solidFill>
                  <a:srgbClr val="FF9999"/>
                </a:solidFill>
                <a:latin typeface="Arial" panose="020B0604020202020204" pitchFamily="34" charset="0"/>
                <a:cs typeface="A Hamase" panose="00000400000000000000" pitchFamily="2" charset="-78"/>
              </a:rPr>
              <a:t>–</a:t>
            </a:r>
            <a:r>
              <a:rPr lang="ar-SA" altLang="en-US" sz="4800" b="1" dirty="0">
                <a:solidFill>
                  <a:srgbClr val="FF9999"/>
                </a:solidFill>
                <a:cs typeface="A Hamase" panose="00000400000000000000" pitchFamily="2" charset="-78"/>
              </a:rPr>
              <a:t> آموزش هاي لازم</a:t>
            </a:r>
            <a:endParaRPr lang="en-US" altLang="en-US" sz="4800" b="1" dirty="0">
              <a:solidFill>
                <a:srgbClr val="FF9999"/>
              </a:solidFill>
              <a:cs typeface="A Hamase" panose="00000400000000000000" pitchFamily="2" charset="-78"/>
            </a:endParaRPr>
          </a:p>
        </p:txBody>
      </p:sp>
      <p:sp>
        <p:nvSpPr>
          <p:cNvPr id="133123" name="Rectangle 3"/>
          <p:cNvSpPr>
            <a:spLocks noGrp="1" noChangeArrowheads="1"/>
          </p:cNvSpPr>
          <p:nvPr>
            <p:ph idx="1"/>
          </p:nvPr>
        </p:nvSpPr>
        <p:spPr>
          <a:xfrm>
            <a:off x="2063750" y="1700213"/>
            <a:ext cx="8318500" cy="4824412"/>
          </a:xfrm>
          <a:ln w="38100" cap="rnd">
            <a:solidFill>
              <a:srgbClr val="FF00FF"/>
            </a:solidFill>
            <a:prstDash val="sysDot"/>
          </a:ln>
        </p:spPr>
        <p:txBody>
          <a:bodyPr>
            <a:normAutofit lnSpcReduction="10000"/>
          </a:bodyPr>
          <a:lstStyle/>
          <a:p>
            <a:pPr algn="r" rtl="1" eaLnBrk="1" hangingPunct="1">
              <a:buClr>
                <a:srgbClr val="73E121"/>
              </a:buClr>
              <a:buSzPct val="110000"/>
              <a:buFont typeface="Wingdings" pitchFamily="2" charset="2"/>
              <a:buChar char="?"/>
              <a:defRPr/>
            </a:pPr>
            <a:r>
              <a:rPr lang="ar-SA" sz="3600" dirty="0">
                <a:cs typeface="Roya" pitchFamily="2" charset="-78"/>
              </a:rPr>
              <a:t>آموزش پرسنل ذيربط در آبرساني در حيطه وظايف مربوطه (تأسيسات آبرساني </a:t>
            </a:r>
            <a:r>
              <a:rPr lang="en-US" sz="3600" dirty="0">
                <a:latin typeface="Arial"/>
                <a:cs typeface="Roya" pitchFamily="2" charset="-78"/>
              </a:rPr>
              <a:t>–</a:t>
            </a:r>
            <a:r>
              <a:rPr lang="ar-SA" sz="3600" dirty="0">
                <a:cs typeface="Roya" pitchFamily="2" charset="-78"/>
              </a:rPr>
              <a:t> تانكرها) </a:t>
            </a:r>
          </a:p>
          <a:p>
            <a:pPr algn="r" rtl="1" eaLnBrk="1" hangingPunct="1">
              <a:buClr>
                <a:srgbClr val="73E121"/>
              </a:buClr>
              <a:buSzPct val="110000"/>
              <a:buFont typeface="Wingdings" pitchFamily="2" charset="2"/>
              <a:buChar char="?"/>
              <a:defRPr/>
            </a:pPr>
            <a:r>
              <a:rPr lang="ar-SA" sz="3600" dirty="0">
                <a:cs typeface="Roya" pitchFamily="2" charset="-78"/>
              </a:rPr>
              <a:t>آموزش خانوارها در رابطه با نحوه صحيح برداشت آب و نگهداري و مصرف آن </a:t>
            </a:r>
          </a:p>
          <a:p>
            <a:pPr algn="r" rtl="1" eaLnBrk="1" hangingPunct="1">
              <a:buClr>
                <a:srgbClr val="73E121"/>
              </a:buClr>
              <a:buSzPct val="110000"/>
              <a:buFont typeface="Wingdings" pitchFamily="2" charset="2"/>
              <a:buChar char="?"/>
              <a:defRPr/>
            </a:pPr>
            <a:r>
              <a:rPr lang="ar-SA" sz="3600" dirty="0">
                <a:cs typeface="Roya" pitchFamily="2" charset="-78"/>
              </a:rPr>
              <a:t>آموزش خانوارها در رابطه با ضدعفوني آب هاي مشكوك (جوشاندن </a:t>
            </a:r>
            <a:r>
              <a:rPr lang="en-US" sz="3600" dirty="0">
                <a:latin typeface="Arial"/>
                <a:cs typeface="Roya" pitchFamily="2" charset="-78"/>
              </a:rPr>
              <a:t>–</a:t>
            </a:r>
            <a:r>
              <a:rPr lang="ar-SA" sz="3600" dirty="0">
                <a:cs typeface="Roya" pitchFamily="2" charset="-78"/>
              </a:rPr>
              <a:t> استفاده از كلر مادر) </a:t>
            </a:r>
          </a:p>
          <a:p>
            <a:pPr algn="r" rtl="1" eaLnBrk="1" hangingPunct="1">
              <a:buClr>
                <a:srgbClr val="73E121"/>
              </a:buClr>
              <a:buSzPct val="110000"/>
              <a:buFont typeface="Wingdings" pitchFamily="2" charset="2"/>
              <a:buChar char="?"/>
              <a:defRPr/>
            </a:pPr>
            <a:r>
              <a:rPr lang="ar-SA" sz="3600" dirty="0">
                <a:cs typeface="Roya" pitchFamily="2" charset="-78"/>
              </a:rPr>
              <a:t>آموزش خانوارها دررابطه با بيماريهاي منتقله بوسيله آب </a:t>
            </a:r>
            <a:endParaRPr lang="en-US" sz="3600" dirty="0">
              <a:cs typeface="Roya" pitchFamily="2" charset="-78"/>
            </a:endParaRPr>
          </a:p>
        </p:txBody>
      </p:sp>
    </p:spTree>
    <p:extLst>
      <p:ext uri="{BB962C8B-B14F-4D97-AF65-F5344CB8AC3E}">
        <p14:creationId xmlns:p14="http://schemas.microsoft.com/office/powerpoint/2010/main" val="189183273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3122">
                                            <p:txEl>
                                              <p:charRg st="4294967295" end="4294967295"/>
                                            </p:txEl>
                                          </p:spTgt>
                                        </p:tgtEl>
                                        <p:attrNameLst>
                                          <p:attrName>style.visibility</p:attrName>
                                        </p:attrNameLst>
                                      </p:cBhvr>
                                      <p:to>
                                        <p:strVal val="visible"/>
                                      </p:to>
                                    </p:set>
                                    <p:anim calcmode="lin" valueType="num">
                                      <p:cBhvr>
                                        <p:cTn id="7" dur="1000" fill="hold"/>
                                        <p:tgtEl>
                                          <p:spTgt spid="133122">
                                            <p:txEl>
                                              <p:charRg st="4294967295" end="4294967295"/>
                                            </p:txEl>
                                          </p:spTgt>
                                        </p:tgtEl>
                                        <p:attrNameLst>
                                          <p:attrName>ppt_w</p:attrName>
                                        </p:attrNameLst>
                                      </p:cBhvr>
                                      <p:tavLst>
                                        <p:tav tm="0">
                                          <p:val>
                                            <p:strVal val="#ppt_w+.3"/>
                                          </p:val>
                                        </p:tav>
                                        <p:tav tm="100000">
                                          <p:val>
                                            <p:strVal val="#ppt_w"/>
                                          </p:val>
                                        </p:tav>
                                      </p:tavLst>
                                    </p:anim>
                                    <p:anim calcmode="lin" valueType="num">
                                      <p:cBhvr>
                                        <p:cTn id="8" dur="1000" fill="hold"/>
                                        <p:tgtEl>
                                          <p:spTgt spid="133122">
                                            <p:txEl>
                                              <p:charRg st="4294967295" end="4294967295"/>
                                            </p:txEl>
                                          </p:spTgt>
                                        </p:tgtEl>
                                        <p:attrNameLst>
                                          <p:attrName>ppt_h</p:attrName>
                                        </p:attrNameLst>
                                      </p:cBhvr>
                                      <p:tavLst>
                                        <p:tav tm="0">
                                          <p:val>
                                            <p:strVal val="#ppt_h"/>
                                          </p:val>
                                        </p:tav>
                                        <p:tav tm="100000">
                                          <p:val>
                                            <p:strVal val="#ppt_h"/>
                                          </p:val>
                                        </p:tav>
                                      </p:tavLst>
                                    </p:anim>
                                    <p:animEffect transition="in" filter="fade">
                                      <p:cBhvr>
                                        <p:cTn id="9" dur="1000"/>
                                        <p:tgtEl>
                                          <p:spTgt spid="133122">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3123">
                                            <p:txEl>
                                              <p:pRg st="0" end="0"/>
                                            </p:txEl>
                                          </p:spTgt>
                                        </p:tgtEl>
                                        <p:attrNameLst>
                                          <p:attrName>style.visibility</p:attrName>
                                        </p:attrNameLst>
                                      </p:cBhvr>
                                      <p:to>
                                        <p:strVal val="visible"/>
                                      </p:to>
                                    </p:set>
                                    <p:anim calcmode="lin" valueType="num">
                                      <p:cBhvr>
                                        <p:cTn id="14" dur="1000" fill="hold"/>
                                        <p:tgtEl>
                                          <p:spTgt spid="1331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331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31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3123">
                                            <p:txEl>
                                              <p:pRg st="1" end="1"/>
                                            </p:txEl>
                                          </p:spTgt>
                                        </p:tgtEl>
                                        <p:attrNameLst>
                                          <p:attrName>style.visibility</p:attrName>
                                        </p:attrNameLst>
                                      </p:cBhvr>
                                      <p:to>
                                        <p:strVal val="visible"/>
                                      </p:to>
                                    </p:set>
                                    <p:anim calcmode="lin" valueType="num">
                                      <p:cBhvr>
                                        <p:cTn id="21" dur="1000" fill="hold"/>
                                        <p:tgtEl>
                                          <p:spTgt spid="13312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3312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331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3123">
                                            <p:txEl>
                                              <p:pRg st="2" end="2"/>
                                            </p:txEl>
                                          </p:spTgt>
                                        </p:tgtEl>
                                        <p:attrNameLst>
                                          <p:attrName>style.visibility</p:attrName>
                                        </p:attrNameLst>
                                      </p:cBhvr>
                                      <p:to>
                                        <p:strVal val="visible"/>
                                      </p:to>
                                    </p:set>
                                    <p:anim calcmode="lin" valueType="num">
                                      <p:cBhvr>
                                        <p:cTn id="28" dur="1000" fill="hold"/>
                                        <p:tgtEl>
                                          <p:spTgt spid="13312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3312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3312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3123">
                                            <p:txEl>
                                              <p:pRg st="3" end="3"/>
                                            </p:txEl>
                                          </p:spTgt>
                                        </p:tgtEl>
                                        <p:attrNameLst>
                                          <p:attrName>style.visibility</p:attrName>
                                        </p:attrNameLst>
                                      </p:cBhvr>
                                      <p:to>
                                        <p:strVal val="visible"/>
                                      </p:to>
                                    </p:set>
                                    <p:anim calcmode="lin" valueType="num">
                                      <p:cBhvr>
                                        <p:cTn id="35" dur="1000" fill="hold"/>
                                        <p:tgtEl>
                                          <p:spTgt spid="13312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3312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438400" y="914400"/>
            <a:ext cx="5486400" cy="2362200"/>
          </a:xfrm>
        </p:spPr>
        <p:txBody>
          <a:bodyPr>
            <a:normAutofit fontScale="90000"/>
          </a:bodyPr>
          <a:lstStyle/>
          <a:p>
            <a:pPr eaLnBrk="1" hangingPunct="1">
              <a:defRPr/>
            </a:pPr>
            <a:r>
              <a:rPr lang="en-US" sz="5400">
                <a:solidFill>
                  <a:srgbClr val="FF9999"/>
                </a:solidFill>
                <a:latin typeface="Times New Roman" pitchFamily="18" charset="0"/>
                <a:cs typeface="Times New Roman" pitchFamily="18" charset="0"/>
              </a:rPr>
              <a:t>FOOD HEALTH</a:t>
            </a:r>
            <a:br>
              <a:rPr lang="en-US" sz="5400">
                <a:solidFill>
                  <a:srgbClr val="FF9999"/>
                </a:solidFill>
                <a:latin typeface="Times New Roman" pitchFamily="18" charset="0"/>
                <a:cs typeface="Times New Roman" pitchFamily="18" charset="0"/>
              </a:rPr>
            </a:br>
            <a:r>
              <a:rPr lang="en-US" sz="5400">
                <a:solidFill>
                  <a:srgbClr val="FF9999"/>
                </a:solidFill>
                <a:latin typeface="Times New Roman" pitchFamily="18" charset="0"/>
                <a:cs typeface="Times New Roman" pitchFamily="18" charset="0"/>
              </a:rPr>
              <a:t> IN </a:t>
            </a:r>
            <a:br>
              <a:rPr lang="en-US" sz="5400">
                <a:solidFill>
                  <a:srgbClr val="FF9999"/>
                </a:solidFill>
                <a:latin typeface="Times New Roman" pitchFamily="18" charset="0"/>
                <a:cs typeface="Times New Roman" pitchFamily="18" charset="0"/>
              </a:rPr>
            </a:br>
            <a:r>
              <a:rPr lang="en-US" sz="5400">
                <a:solidFill>
                  <a:srgbClr val="FF9999"/>
                </a:solidFill>
                <a:latin typeface="Times New Roman" pitchFamily="18" charset="0"/>
                <a:cs typeface="Times New Roman" pitchFamily="18" charset="0"/>
              </a:rPr>
              <a:t>DISASTERS</a:t>
            </a:r>
          </a:p>
        </p:txBody>
      </p:sp>
      <p:sp>
        <p:nvSpPr>
          <p:cNvPr id="90115" name="Rectangle 3"/>
          <p:cNvSpPr>
            <a:spLocks noGrp="1" noChangeArrowheads="1"/>
          </p:cNvSpPr>
          <p:nvPr>
            <p:ph idx="1"/>
          </p:nvPr>
        </p:nvSpPr>
        <p:spPr>
          <a:xfrm>
            <a:off x="1905000" y="3810000"/>
            <a:ext cx="5791200" cy="2133600"/>
          </a:xfrm>
        </p:spPr>
        <p:txBody>
          <a:bodyPr>
            <a:normAutofit fontScale="77500" lnSpcReduction="20000"/>
          </a:bodyPr>
          <a:lstStyle/>
          <a:p>
            <a:pPr algn="ctr" rtl="1" eaLnBrk="1" hangingPunct="1">
              <a:buFontTx/>
              <a:buNone/>
              <a:defRPr/>
            </a:pPr>
            <a:r>
              <a:rPr lang="fa-IR" sz="6600" dirty="0">
                <a:solidFill>
                  <a:srgbClr val="FF9999"/>
                </a:solidFill>
                <a:cs typeface="A Hamase" panose="00000400000000000000" pitchFamily="2" charset="-78"/>
              </a:rPr>
              <a:t>بهداشت مواد غذائی       در بلایا(</a:t>
            </a:r>
            <a:r>
              <a:rPr lang="en-US" sz="6600" dirty="0">
                <a:solidFill>
                  <a:srgbClr val="FF9999"/>
                </a:solidFill>
                <a:cs typeface="A Hamase" panose="00000400000000000000" pitchFamily="2" charset="-78"/>
              </a:rPr>
              <a:t>S5-5</a:t>
            </a:r>
            <a:r>
              <a:rPr lang="fa-IR" sz="6600" dirty="0">
                <a:solidFill>
                  <a:srgbClr val="FF9999"/>
                </a:solidFill>
                <a:cs typeface="A Hamase" panose="00000400000000000000" pitchFamily="2" charset="-78"/>
              </a:rPr>
              <a:t>)</a:t>
            </a:r>
            <a:endParaRPr lang="en-US" sz="6600" dirty="0">
              <a:solidFill>
                <a:srgbClr val="FF9999"/>
              </a:solidFill>
              <a:cs typeface="A Hamase" panose="00000400000000000000" pitchFamily="2" charset="-78"/>
            </a:endParaRPr>
          </a:p>
        </p:txBody>
      </p:sp>
      <p:pic>
        <p:nvPicPr>
          <p:cNvPr id="68612" name="Picture 4" descr="bd0891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362200"/>
            <a:ext cx="25146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10960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1752600" y="381000"/>
            <a:ext cx="8458200" cy="5867400"/>
          </a:xfrm>
        </p:spPr>
        <p:txBody>
          <a:bodyPr>
            <a:normAutofit fontScale="92500" lnSpcReduction="10000"/>
          </a:bodyPr>
          <a:lstStyle/>
          <a:p>
            <a:pPr algn="just" rtl="1" eaLnBrk="1" hangingPunct="1">
              <a:buFontTx/>
              <a:buNone/>
              <a:defRPr/>
            </a:pPr>
            <a:r>
              <a:rPr lang="fa-IR" sz="4000" dirty="0">
                <a:latin typeface="Verdana" pitchFamily="34" charset="0"/>
              </a:rPr>
              <a:t>تقریباً در تمامی بلایای طبیعی </a:t>
            </a:r>
            <a:r>
              <a:rPr lang="fa-IR" sz="4000" dirty="0" err="1">
                <a:latin typeface="Verdana" pitchFamily="34" charset="0"/>
              </a:rPr>
              <a:t>وغیر</a:t>
            </a:r>
            <a:r>
              <a:rPr lang="fa-IR" sz="4000" dirty="0">
                <a:latin typeface="Verdana" pitchFamily="34" charset="0"/>
              </a:rPr>
              <a:t> طبیعی( موارد اضطراری )غذا در معرض خطر قرار می گیرد، چون در این شرایط مردم از خانه های خود می </a:t>
            </a:r>
            <a:r>
              <a:rPr lang="fa-IR" sz="4000" dirty="0" err="1">
                <a:latin typeface="Verdana" pitchFamily="34" charset="0"/>
              </a:rPr>
              <a:t>گریزند</a:t>
            </a:r>
            <a:r>
              <a:rPr lang="fa-IR" sz="4000" dirty="0">
                <a:latin typeface="Verdana" pitchFamily="34" charset="0"/>
              </a:rPr>
              <a:t>، محصولات از بین می رود ، ارتباطات و حمل و نقل دشوار می گردد و ساختار اجتماعی جامعه مختل می شود . بهداشت مواد غذائی در بلایا یکی از </a:t>
            </a:r>
            <a:r>
              <a:rPr lang="fa-IR" sz="4000" dirty="0" err="1">
                <a:latin typeface="Verdana" pitchFamily="34" charset="0"/>
              </a:rPr>
              <a:t>مواردی</a:t>
            </a:r>
            <a:r>
              <a:rPr lang="fa-IR" sz="4000" dirty="0">
                <a:latin typeface="Verdana" pitchFamily="34" charset="0"/>
              </a:rPr>
              <a:t> است که با توجه به ارتباط نزدیک و تنگاتنگ با سلامتی افراد باید توجه خاص به آن نمود . </a:t>
            </a:r>
            <a:endParaRPr lang="en-US" sz="4000" dirty="0">
              <a:latin typeface="Verdana" pitchFamily="34" charset="0"/>
            </a:endParaRPr>
          </a:p>
        </p:txBody>
      </p:sp>
    </p:spTree>
    <p:extLst>
      <p:ext uri="{BB962C8B-B14F-4D97-AF65-F5344CB8AC3E}">
        <p14:creationId xmlns:p14="http://schemas.microsoft.com/office/powerpoint/2010/main" val="210148102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276600" y="990600"/>
            <a:ext cx="6096000" cy="762000"/>
          </a:xfrm>
        </p:spPr>
        <p:txBody>
          <a:bodyPr>
            <a:normAutofit fontScale="90000"/>
          </a:bodyPr>
          <a:lstStyle/>
          <a:p>
            <a:pPr algn="ctr" rtl="1" eaLnBrk="1" hangingPunct="1">
              <a:buFont typeface="Wingdings" pitchFamily="2" charset="2"/>
              <a:buChar char="v"/>
              <a:defRPr/>
            </a:pPr>
            <a:r>
              <a:rPr lang="fa-IR" sz="4800" dirty="0"/>
              <a:t>   </a:t>
            </a:r>
            <a:r>
              <a:rPr lang="fa-IR" sz="4800" dirty="0">
                <a:solidFill>
                  <a:srgbClr val="FF9999"/>
                </a:solidFill>
              </a:rPr>
              <a:t>آثار بلایا </a:t>
            </a:r>
            <a:r>
              <a:rPr lang="fa-IR" sz="4800" dirty="0" err="1">
                <a:solidFill>
                  <a:srgbClr val="FF9999"/>
                </a:solidFill>
              </a:rPr>
              <a:t>درایمنی</a:t>
            </a:r>
            <a:r>
              <a:rPr lang="fa-IR" sz="4800" dirty="0">
                <a:solidFill>
                  <a:srgbClr val="FF9999"/>
                </a:solidFill>
              </a:rPr>
              <a:t> غذا :</a:t>
            </a:r>
            <a:endParaRPr lang="en-US" sz="4800" dirty="0">
              <a:solidFill>
                <a:srgbClr val="FF9999"/>
              </a:solidFill>
            </a:endParaRPr>
          </a:p>
        </p:txBody>
      </p:sp>
      <p:sp>
        <p:nvSpPr>
          <p:cNvPr id="92163" name="Rectangle 3"/>
          <p:cNvSpPr>
            <a:spLocks noGrp="1" noChangeArrowheads="1"/>
          </p:cNvSpPr>
          <p:nvPr>
            <p:ph idx="1"/>
          </p:nvPr>
        </p:nvSpPr>
        <p:spPr>
          <a:xfrm>
            <a:off x="2971800" y="2736850"/>
            <a:ext cx="6858000" cy="2840038"/>
          </a:xfrm>
        </p:spPr>
        <p:txBody>
          <a:bodyPr>
            <a:normAutofit fontScale="92500"/>
          </a:bodyPr>
          <a:lstStyle/>
          <a:p>
            <a:pPr algn="r" rtl="1" eaLnBrk="1" hangingPunct="1">
              <a:buClr>
                <a:srgbClr val="FFFF00"/>
              </a:buClr>
              <a:buFont typeface="Arial" charset="0"/>
              <a:buChar char="–"/>
              <a:defRPr/>
            </a:pPr>
            <a:r>
              <a:rPr lang="fa-IR" sz="4800" dirty="0"/>
              <a:t> اختلال در تولید</a:t>
            </a:r>
          </a:p>
          <a:p>
            <a:pPr algn="r" rtl="1" eaLnBrk="1" hangingPunct="1">
              <a:buClr>
                <a:srgbClr val="FFFF00"/>
              </a:buClr>
              <a:buFont typeface="Arial" charset="0"/>
              <a:buChar char="–"/>
              <a:defRPr/>
            </a:pPr>
            <a:r>
              <a:rPr lang="fa-IR" sz="4800" dirty="0"/>
              <a:t> اختلال در توزیع</a:t>
            </a:r>
          </a:p>
          <a:p>
            <a:pPr algn="r" rtl="1" eaLnBrk="1" hangingPunct="1">
              <a:buClr>
                <a:srgbClr val="FFFF00"/>
              </a:buClr>
              <a:buFont typeface="Arial" charset="0"/>
              <a:buChar char="–"/>
              <a:defRPr/>
            </a:pPr>
            <a:r>
              <a:rPr lang="fa-IR" sz="4800" dirty="0"/>
              <a:t> آلودگی وسیع مواد غذائی </a:t>
            </a:r>
            <a:endParaRPr lang="en-US" sz="4800" dirty="0"/>
          </a:p>
        </p:txBody>
      </p:sp>
    </p:spTree>
    <p:extLst>
      <p:ext uri="{BB962C8B-B14F-4D97-AF65-F5344CB8AC3E}">
        <p14:creationId xmlns:p14="http://schemas.microsoft.com/office/powerpoint/2010/main" val="1708485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diamond(in)">
                                      <p:cBhvr>
                                        <p:cTn id="7" dur="20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strips(downLeft)">
                                      <p:cBhvr>
                                        <p:cTn id="12" dur="500"/>
                                        <p:tgtEl>
                                          <p:spTgt spid="92163">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animEffect transition="in" filter="strips(downLeft)">
                                      <p:cBhvr>
                                        <p:cTn id="15" dur="500"/>
                                        <p:tgtEl>
                                          <p:spTgt spid="92163">
                                            <p:txEl>
                                              <p:pRg st="1" end="1"/>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92163">
                                            <p:txEl>
                                              <p:pRg st="2" end="2"/>
                                            </p:txEl>
                                          </p:spTgt>
                                        </p:tgtEl>
                                        <p:attrNameLst>
                                          <p:attrName>style.visibility</p:attrName>
                                        </p:attrNameLst>
                                      </p:cBhvr>
                                      <p:to>
                                        <p:strVal val="visible"/>
                                      </p:to>
                                    </p:set>
                                    <p:animEffect transition="in" filter="strips(downLeft)">
                                      <p:cBhvr>
                                        <p:cTn id="18"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algn="l" rtl="1" eaLnBrk="1" hangingPunct="1">
              <a:buFont typeface="Wingdings" pitchFamily="2" charset="2"/>
              <a:buChar char="v"/>
              <a:defRPr/>
            </a:pPr>
            <a:r>
              <a:rPr lang="fa-IR" sz="4800" dirty="0">
                <a:cs typeface="A Hamase" panose="00000400000000000000" pitchFamily="2" charset="-78"/>
              </a:rPr>
              <a:t>   </a:t>
            </a:r>
            <a:r>
              <a:rPr lang="fa-IR" sz="4800" dirty="0">
                <a:solidFill>
                  <a:srgbClr val="FF9999"/>
                </a:solidFill>
                <a:cs typeface="A Hamase" panose="00000400000000000000" pitchFamily="2" charset="-78"/>
              </a:rPr>
              <a:t>علل آلودگی مواد غذائی در بلایا</a:t>
            </a:r>
            <a:r>
              <a:rPr lang="fa-IR" sz="4800" dirty="0">
                <a:cs typeface="A Hamase" panose="00000400000000000000" pitchFamily="2" charset="-78"/>
              </a:rPr>
              <a:t> :</a:t>
            </a:r>
            <a:endParaRPr lang="en-US" sz="4800" dirty="0">
              <a:cs typeface="A Hamase" panose="00000400000000000000" pitchFamily="2" charset="-78"/>
            </a:endParaRPr>
          </a:p>
        </p:txBody>
      </p:sp>
      <p:sp>
        <p:nvSpPr>
          <p:cNvPr id="93187" name="Rectangle 3"/>
          <p:cNvSpPr>
            <a:spLocks noGrp="1" noChangeArrowheads="1"/>
          </p:cNvSpPr>
          <p:nvPr>
            <p:ph idx="1"/>
          </p:nvPr>
        </p:nvSpPr>
        <p:spPr>
          <a:xfrm>
            <a:off x="1905000" y="1600201"/>
            <a:ext cx="8229600" cy="4830763"/>
          </a:xfrm>
        </p:spPr>
        <p:txBody>
          <a:bodyPr>
            <a:normAutofit fontScale="92500"/>
          </a:bodyPr>
          <a:lstStyle/>
          <a:p>
            <a:pPr algn="just" rtl="1" eaLnBrk="1" hangingPunct="1">
              <a:buClr>
                <a:srgbClr val="FFFF00"/>
              </a:buClr>
              <a:buFont typeface="Arial" charset="0"/>
              <a:buChar char="–"/>
              <a:defRPr/>
            </a:pPr>
            <a:r>
              <a:rPr lang="fa-IR" sz="4800" dirty="0"/>
              <a:t> </a:t>
            </a:r>
            <a:r>
              <a:rPr lang="fa-IR" sz="4000" dirty="0"/>
              <a:t>تخریب محل های نگهداری مواد غذائی که باعث باز شدن ظروف و بسته های مواد غذائی می گردند .</a:t>
            </a:r>
          </a:p>
          <a:p>
            <a:pPr algn="just" rtl="1" eaLnBrk="1" hangingPunct="1">
              <a:buClr>
                <a:srgbClr val="FFFF00"/>
              </a:buClr>
              <a:buFont typeface="Arial" charset="0"/>
              <a:buChar char="–"/>
              <a:defRPr/>
            </a:pPr>
            <a:r>
              <a:rPr lang="fa-IR" sz="4000" dirty="0"/>
              <a:t> قطع جریان برق که باعث فساد مواد غذائی می گردد . </a:t>
            </a:r>
          </a:p>
          <a:p>
            <a:pPr algn="just" rtl="1" eaLnBrk="1" hangingPunct="1">
              <a:buClr>
                <a:srgbClr val="FFFF00"/>
              </a:buClr>
              <a:buFont typeface="Arial" charset="0"/>
              <a:buChar char="–"/>
              <a:defRPr/>
            </a:pPr>
            <a:r>
              <a:rPr lang="fa-IR" sz="4000" dirty="0"/>
              <a:t> آلودگی مواد غذائی با فاضلاب که بیشتر در هنگام سیل اتفاق می افتد . </a:t>
            </a:r>
            <a:endParaRPr lang="en-US" sz="4000" dirty="0"/>
          </a:p>
        </p:txBody>
      </p:sp>
    </p:spTree>
    <p:extLst>
      <p:ext uri="{BB962C8B-B14F-4D97-AF65-F5344CB8AC3E}">
        <p14:creationId xmlns:p14="http://schemas.microsoft.com/office/powerpoint/2010/main" val="793036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horizontal)">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barn(inHorizontal)">
                                      <p:cBhvr>
                                        <p:cTn id="12" dur="500"/>
                                        <p:tgtEl>
                                          <p:spTgt spid="93187">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93187">
                                            <p:txEl>
                                              <p:pRg st="1" end="1"/>
                                            </p:txEl>
                                          </p:spTgt>
                                        </p:tgtEl>
                                        <p:attrNameLst>
                                          <p:attrName>style.visibility</p:attrName>
                                        </p:attrNameLst>
                                      </p:cBhvr>
                                      <p:to>
                                        <p:strVal val="visible"/>
                                      </p:to>
                                    </p:set>
                                    <p:animEffect transition="in" filter="barn(inHorizontal)">
                                      <p:cBhvr>
                                        <p:cTn id="15" dur="500"/>
                                        <p:tgtEl>
                                          <p:spTgt spid="93187">
                                            <p:txEl>
                                              <p:pRg st="1" end="1"/>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93187">
                                            <p:txEl>
                                              <p:pRg st="2" end="2"/>
                                            </p:txEl>
                                          </p:spTgt>
                                        </p:tgtEl>
                                        <p:attrNameLst>
                                          <p:attrName>style.visibility</p:attrName>
                                        </p:attrNameLst>
                                      </p:cBhvr>
                                      <p:to>
                                        <p:strVal val="visible"/>
                                      </p:to>
                                    </p:set>
                                    <p:animEffect transition="in" filter="barn(inHorizontal)">
                                      <p:cBhvr>
                                        <p:cTn id="18"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0" y="304920"/>
            <a:ext cx="5493954" cy="6421745"/>
          </a:xfrm>
          <a:prstGeom prst="rect">
            <a:avLst/>
          </a:prstGeom>
        </p:spPr>
      </p:pic>
    </p:spTree>
    <p:extLst>
      <p:ext uri="{BB962C8B-B14F-4D97-AF65-F5344CB8AC3E}">
        <p14:creationId xmlns:p14="http://schemas.microsoft.com/office/powerpoint/2010/main" val="2793672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algn="ctr" rtl="1" eaLnBrk="1" hangingPunct="1">
              <a:buFont typeface="Wingdings" pitchFamily="2" charset="2"/>
              <a:buChar char="v"/>
              <a:defRPr/>
            </a:pPr>
            <a:r>
              <a:rPr lang="fa-IR" sz="4800" dirty="0">
                <a:cs typeface="A Hamase" panose="00000400000000000000" pitchFamily="2" charset="-78"/>
              </a:rPr>
              <a:t>   </a:t>
            </a:r>
            <a:r>
              <a:rPr lang="fa-IR" sz="4800" dirty="0">
                <a:solidFill>
                  <a:srgbClr val="FF9999"/>
                </a:solidFill>
                <a:cs typeface="A Hamase" panose="00000400000000000000" pitchFamily="2" charset="-78"/>
              </a:rPr>
              <a:t>اولین اقدامات در جهت کنترل کیفی مواد غذائی در بلایا :</a:t>
            </a:r>
            <a:endParaRPr lang="en-US" sz="4800" dirty="0">
              <a:solidFill>
                <a:srgbClr val="FF9999"/>
              </a:solidFill>
              <a:cs typeface="A Hamase" panose="00000400000000000000" pitchFamily="2" charset="-78"/>
            </a:endParaRPr>
          </a:p>
        </p:txBody>
      </p:sp>
      <p:sp>
        <p:nvSpPr>
          <p:cNvPr id="94211" name="Rectangle 3"/>
          <p:cNvSpPr>
            <a:spLocks noGrp="1" noChangeArrowheads="1"/>
          </p:cNvSpPr>
          <p:nvPr>
            <p:ph idx="1"/>
          </p:nvPr>
        </p:nvSpPr>
        <p:spPr>
          <a:xfrm>
            <a:off x="1752600" y="1905000"/>
            <a:ext cx="8610600" cy="4343400"/>
          </a:xfrm>
        </p:spPr>
        <p:txBody>
          <a:bodyPr>
            <a:normAutofit fontScale="92500" lnSpcReduction="20000"/>
          </a:bodyPr>
          <a:lstStyle/>
          <a:p>
            <a:pPr algn="just" rtl="1" eaLnBrk="1" hangingPunct="1">
              <a:buClr>
                <a:srgbClr val="FFFF00"/>
              </a:buClr>
              <a:buFont typeface="Arial" charset="0"/>
              <a:buChar char="–"/>
              <a:defRPr/>
            </a:pPr>
            <a:r>
              <a:rPr lang="fa-IR" sz="4400" dirty="0"/>
              <a:t> </a:t>
            </a:r>
            <a:r>
              <a:rPr lang="fa-IR" sz="3800" dirty="0"/>
              <a:t>هماهنگی با مسئولین امداد و رفاه و سایر قسمتهای دست </a:t>
            </a:r>
            <a:r>
              <a:rPr lang="fa-IR" sz="3800" dirty="0" err="1"/>
              <a:t>اندرکار</a:t>
            </a:r>
            <a:r>
              <a:rPr lang="fa-IR" sz="3800" dirty="0"/>
              <a:t> مواد غذائی تا طرح منطقی برای نظارت بهداشتی مواد غذائی و تأسیسات تهیه شود .</a:t>
            </a:r>
          </a:p>
          <a:p>
            <a:pPr algn="just" rtl="1" eaLnBrk="1" hangingPunct="1">
              <a:buClr>
                <a:srgbClr val="FFFF00"/>
              </a:buClr>
              <a:buFont typeface="Arial" charset="0"/>
              <a:buChar char="–"/>
              <a:defRPr/>
            </a:pPr>
            <a:r>
              <a:rPr lang="fa-IR" sz="3800" dirty="0"/>
              <a:t> شناسایی تمام مراکزی که </a:t>
            </a:r>
            <a:r>
              <a:rPr lang="fa-IR" sz="3800" dirty="0" err="1"/>
              <a:t>بعنوان</a:t>
            </a:r>
            <a:r>
              <a:rPr lang="fa-IR" sz="3800" dirty="0"/>
              <a:t> محل ذخیره مواد غذائی از قبل در منطقه موجود بوده </a:t>
            </a:r>
            <a:r>
              <a:rPr lang="fa-IR" sz="3800" dirty="0" err="1"/>
              <a:t>اند</a:t>
            </a:r>
            <a:r>
              <a:rPr lang="fa-IR" sz="3800" dirty="0"/>
              <a:t> .</a:t>
            </a:r>
          </a:p>
          <a:p>
            <a:pPr algn="just" rtl="1" eaLnBrk="1" hangingPunct="1">
              <a:buClr>
                <a:srgbClr val="FFFF00"/>
              </a:buClr>
              <a:buFont typeface="Arial" charset="0"/>
              <a:buChar char="–"/>
              <a:defRPr/>
            </a:pPr>
            <a:r>
              <a:rPr lang="fa-IR" sz="3800" dirty="0"/>
              <a:t> جلوگیری از عرضه مواد غذائی که احتمال فاسد شدن را دارند .</a:t>
            </a:r>
            <a:endParaRPr lang="en-US" sz="3800" dirty="0"/>
          </a:p>
        </p:txBody>
      </p:sp>
    </p:spTree>
    <p:extLst>
      <p:ext uri="{BB962C8B-B14F-4D97-AF65-F5344CB8AC3E}">
        <p14:creationId xmlns:p14="http://schemas.microsoft.com/office/powerpoint/2010/main" val="763473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lide(fromBottom)">
                                      <p:cBhvr>
                                        <p:cTn id="7" dur="5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 calcmode="lin" valueType="num">
                                      <p:cBhvr>
                                        <p:cTn id="12" dur="1000" fill="hold"/>
                                        <p:tgtEl>
                                          <p:spTgt spid="942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42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4211">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 calcmode="lin" valueType="num">
                                      <p:cBhvr>
                                        <p:cTn id="17" dur="1000" fill="hold"/>
                                        <p:tgtEl>
                                          <p:spTgt spid="9421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9421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94211">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4211">
                                            <p:txEl>
                                              <p:pRg st="2" end="2"/>
                                            </p:txEl>
                                          </p:spTgt>
                                        </p:tgtEl>
                                        <p:attrNameLst>
                                          <p:attrName>style.visibility</p:attrName>
                                        </p:attrNameLst>
                                      </p:cBhvr>
                                      <p:to>
                                        <p:strVal val="visible"/>
                                      </p:to>
                                    </p:set>
                                    <p:anim calcmode="lin" valueType="num">
                                      <p:cBhvr>
                                        <p:cTn id="22" dur="1000" fill="hold"/>
                                        <p:tgtEl>
                                          <p:spTgt spid="94211">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94211">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9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9545"/>
            <a:ext cx="10515600" cy="5615854"/>
          </a:xfrm>
        </p:spPr>
        <p:txBody>
          <a:bodyPr>
            <a:normAutofit/>
          </a:bodyPr>
          <a:lstStyle/>
          <a:p>
            <a:pPr marL="0" indent="0" algn="r" rtl="1">
              <a:buNone/>
            </a:pPr>
            <a:r>
              <a:rPr lang="fa-IR" dirty="0"/>
              <a:t>– تأمین ماسک یکبار مصرف مورد نیاز و توزیع بین زائران در </a:t>
            </a:r>
            <a:r>
              <a:rPr lang="fa-IR" dirty="0" err="1"/>
              <a:t>مقرهای</a:t>
            </a:r>
            <a:r>
              <a:rPr lang="fa-IR" dirty="0"/>
              <a:t> بین راهی و مناطق مرزی</a:t>
            </a:r>
          </a:p>
          <a:p>
            <a:pPr marL="0" indent="0" algn="r" rtl="1">
              <a:buNone/>
            </a:pPr>
            <a:r>
              <a:rPr lang="fa-IR" dirty="0"/>
              <a:t>9 – تجهیز، آماده سازی و ارتقاء ظرفیت خدمات بیمارستانهای استانهای خوزستان، ایلام، کرمانشاه به خصوص شهر های مرزی قصر شیرین، مهران ، سوسنگرد</a:t>
            </a:r>
          </a:p>
          <a:p>
            <a:pPr marL="0" indent="0" algn="r" rtl="1">
              <a:buNone/>
            </a:pPr>
            <a:r>
              <a:rPr lang="fa-IR" dirty="0"/>
              <a:t>، بستان ، آبادان و خرمشهر</a:t>
            </a:r>
          </a:p>
          <a:p>
            <a:pPr marL="0" indent="0" algn="r" rtl="1">
              <a:buNone/>
            </a:pPr>
            <a:r>
              <a:rPr lang="fa-IR" dirty="0"/>
              <a:t>10 – تهیه شیوه نامه و نحوه بیمه </a:t>
            </a:r>
            <a:r>
              <a:rPr lang="fa-IR" dirty="0" err="1"/>
              <a:t>زائرین</a:t>
            </a:r>
            <a:r>
              <a:rPr lang="fa-IR" dirty="0"/>
              <a:t> و اعلام به ستاد مرکزی</a:t>
            </a:r>
          </a:p>
          <a:p>
            <a:pPr marL="0" indent="0" algn="r" rtl="1">
              <a:buNone/>
            </a:pPr>
            <a:r>
              <a:rPr lang="fa-IR" dirty="0"/>
              <a:t>11 – ارائه خدمات آموزشی مناسب جهت حفظ محیط زیست، نظافت در موکب ها، جمع آوری و دفع زباله ها در زمان استقرار و جمع آوری موکب ها</a:t>
            </a:r>
          </a:p>
          <a:p>
            <a:pPr marL="0" indent="0" algn="r" rtl="1">
              <a:buNone/>
            </a:pPr>
            <a:r>
              <a:rPr lang="fa-IR" dirty="0"/>
              <a:t>12 – اطلاع رسانی و آموزش مردم، </a:t>
            </a:r>
            <a:r>
              <a:rPr lang="fa-IR" dirty="0" err="1"/>
              <a:t>زائرین</a:t>
            </a:r>
            <a:r>
              <a:rPr lang="fa-IR" dirty="0"/>
              <a:t> و عوامل اجرایی مراسم اربعین در حوزه های بهداشت و بیماریهای واگیر دار و غیر واگیردار</a:t>
            </a:r>
          </a:p>
          <a:p>
            <a:pPr marL="0" indent="0" algn="r" rtl="1">
              <a:buNone/>
            </a:pPr>
            <a:r>
              <a:rPr lang="fa-IR" dirty="0"/>
              <a:t>13 – ارتقاء آمادگی و پاسخگویی به حوادث و تهدیدات پرسنل بهداشتی و درمانی با برنامه ریزی و تدوین طرح عملیاتی آموزش و مانور</a:t>
            </a:r>
          </a:p>
          <a:p>
            <a:pPr marL="0" indent="0" algn="r" rtl="1">
              <a:buNone/>
            </a:pPr>
            <a:r>
              <a:rPr lang="fa-IR" dirty="0"/>
              <a:t>14 – آمادگی نسبت به حوادث و تهدیدات نا متعارف </a:t>
            </a:r>
            <a:r>
              <a:rPr lang="fa-IR" dirty="0" smtClean="0"/>
              <a:t>(شیمیایی </a:t>
            </a:r>
            <a:r>
              <a:rPr lang="fa-IR" dirty="0"/>
              <a:t>و </a:t>
            </a:r>
            <a:r>
              <a:rPr lang="fa-IR" dirty="0" smtClean="0"/>
              <a:t>بیولوژیکی)</a:t>
            </a:r>
            <a:endParaRPr lang="en-US" dirty="0"/>
          </a:p>
        </p:txBody>
      </p:sp>
    </p:spTree>
    <p:extLst>
      <p:ext uri="{BB962C8B-B14F-4D97-AF65-F5344CB8AC3E}">
        <p14:creationId xmlns:p14="http://schemas.microsoft.com/office/powerpoint/2010/main" val="1690169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1752600" y="533401"/>
            <a:ext cx="8610600" cy="5592763"/>
          </a:xfrm>
        </p:spPr>
        <p:txBody>
          <a:bodyPr>
            <a:normAutofit lnSpcReduction="10000"/>
          </a:bodyPr>
          <a:lstStyle/>
          <a:p>
            <a:pPr algn="just" rtl="1" eaLnBrk="1" hangingPunct="1">
              <a:buClr>
                <a:srgbClr val="FFFF00"/>
              </a:buClr>
              <a:buFont typeface="Arial" charset="0"/>
              <a:buChar char="–"/>
              <a:defRPr/>
            </a:pPr>
            <a:r>
              <a:rPr lang="fa-IR" sz="4800" dirty="0"/>
              <a:t> </a:t>
            </a:r>
            <a:r>
              <a:rPr lang="fa-IR" sz="4000" dirty="0"/>
              <a:t>کنترل مواد غذائی که در خارج از محل تهیه و ارسال می گردند ( در نقطه تهیه و مسیر انتقال تا توزیع ) .</a:t>
            </a:r>
          </a:p>
          <a:p>
            <a:pPr algn="just" rtl="1" eaLnBrk="1" hangingPunct="1">
              <a:buClr>
                <a:srgbClr val="FFFF00"/>
              </a:buClr>
              <a:buFont typeface="Arial" charset="0"/>
              <a:buChar char="–"/>
              <a:defRPr/>
            </a:pPr>
            <a:r>
              <a:rPr lang="fa-IR" sz="4000" dirty="0"/>
              <a:t>جلوگیری از توزیع مواد غذائی فاسد شدنی در حد بیش از مصرف یکبار خانوار بعلت عدم امکانات نگهداری مناسب مواد غذائی . </a:t>
            </a:r>
          </a:p>
          <a:p>
            <a:pPr algn="just" rtl="1" eaLnBrk="1" hangingPunct="1">
              <a:buClr>
                <a:srgbClr val="FFFF00"/>
              </a:buClr>
              <a:buFont typeface="Arial" charset="0"/>
              <a:buChar char="–"/>
              <a:defRPr/>
            </a:pPr>
            <a:r>
              <a:rPr lang="fa-IR" sz="4000" dirty="0"/>
              <a:t>جلوگیری از توزیع مواد غذائی بین بلا دیدگان در ظروف نامناسب و مقدار زیاد </a:t>
            </a:r>
            <a:endParaRPr lang="en-US" sz="4000" dirty="0"/>
          </a:p>
        </p:txBody>
      </p:sp>
    </p:spTree>
    <p:extLst>
      <p:ext uri="{BB962C8B-B14F-4D97-AF65-F5344CB8AC3E}">
        <p14:creationId xmlns:p14="http://schemas.microsoft.com/office/powerpoint/2010/main" val="253605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p:cTn id="7" dur="1000" fill="hold"/>
                                        <p:tgtEl>
                                          <p:spTgt spid="9523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523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23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5234">
                                            <p:txEl>
                                              <p:pRg st="1" end="1"/>
                                            </p:txEl>
                                          </p:spTgt>
                                        </p:tgtEl>
                                        <p:attrNameLst>
                                          <p:attrName>style.visibility</p:attrName>
                                        </p:attrNameLst>
                                      </p:cBhvr>
                                      <p:to>
                                        <p:strVal val="visible"/>
                                      </p:to>
                                    </p:set>
                                    <p:anim calcmode="lin" valueType="num">
                                      <p:cBhvr>
                                        <p:cTn id="12" dur="1000" fill="hold"/>
                                        <p:tgtEl>
                                          <p:spTgt spid="9523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523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523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5234">
                                            <p:txEl>
                                              <p:pRg st="2" end="2"/>
                                            </p:txEl>
                                          </p:spTgt>
                                        </p:tgtEl>
                                        <p:attrNameLst>
                                          <p:attrName>style.visibility</p:attrName>
                                        </p:attrNameLst>
                                      </p:cBhvr>
                                      <p:to>
                                        <p:strVal val="visible"/>
                                      </p:to>
                                    </p:set>
                                    <p:anim calcmode="lin" valueType="num">
                                      <p:cBhvr>
                                        <p:cTn id="17" dur="1000" fill="hold"/>
                                        <p:tgtEl>
                                          <p:spTgt spid="9523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9523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952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1828800" y="533401"/>
            <a:ext cx="8382000" cy="5592763"/>
          </a:xfrm>
        </p:spPr>
        <p:txBody>
          <a:bodyPr>
            <a:normAutofit fontScale="92500" lnSpcReduction="20000"/>
          </a:bodyPr>
          <a:lstStyle/>
          <a:p>
            <a:pPr algn="just" rtl="1" eaLnBrk="1" hangingPunct="1">
              <a:buClr>
                <a:srgbClr val="FFFF00"/>
              </a:buClr>
              <a:buFont typeface="Arial" charset="0"/>
              <a:buChar char="–"/>
              <a:defRPr/>
            </a:pPr>
            <a:r>
              <a:rPr lang="fa-IR" sz="4400" dirty="0"/>
              <a:t> </a:t>
            </a:r>
            <a:r>
              <a:rPr lang="fa-IR" sz="4000" dirty="0"/>
              <a:t>جلوگیری از توزیع مواد غذائی توسط افراد ناشناس در بین بلا دیدگان .</a:t>
            </a:r>
          </a:p>
          <a:p>
            <a:pPr algn="just" rtl="1" eaLnBrk="1" hangingPunct="1">
              <a:buClr>
                <a:srgbClr val="FFFF00"/>
              </a:buClr>
              <a:buFont typeface="Arial" charset="0"/>
              <a:buChar char="–"/>
              <a:defRPr/>
            </a:pPr>
            <a:r>
              <a:rPr lang="fa-IR" sz="4000" dirty="0"/>
              <a:t> کنترل مواد غذائی بسته بندی شده که وارد منطقه می شود (از نقطه انبار ذخیره تا توزیع).</a:t>
            </a:r>
          </a:p>
          <a:p>
            <a:pPr algn="just" rtl="1" eaLnBrk="1" hangingPunct="1">
              <a:buClr>
                <a:srgbClr val="FFFF00"/>
              </a:buClr>
              <a:buFont typeface="Arial" charset="0"/>
              <a:buChar char="–"/>
              <a:defRPr/>
            </a:pPr>
            <a:r>
              <a:rPr lang="fa-IR" sz="4000" dirty="0"/>
              <a:t> کنترل مواد غذائی بسته بندی شده در چادرها و یا </a:t>
            </a:r>
            <a:r>
              <a:rPr lang="fa-IR" sz="4000" dirty="0" err="1"/>
              <a:t>جایگاههای</a:t>
            </a:r>
            <a:r>
              <a:rPr lang="fa-IR" sz="4000" dirty="0"/>
              <a:t> موقت بلا دیدگان بعلت اینکه افراد بلا دیده مصرف بیش از حد خود را نگهداری و ذخیره می کنند و احتمال تاریخ گذشتن مواد غذائی و یا فاسد شدن آنها وجود دارد . </a:t>
            </a:r>
            <a:endParaRPr lang="en-US" sz="4000" dirty="0"/>
          </a:p>
        </p:txBody>
      </p:sp>
    </p:spTree>
    <p:extLst>
      <p:ext uri="{BB962C8B-B14F-4D97-AF65-F5344CB8AC3E}">
        <p14:creationId xmlns:p14="http://schemas.microsoft.com/office/powerpoint/2010/main" val="1552797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 calcmode="lin" valueType="num">
                                      <p:cBhvr>
                                        <p:cTn id="7" dur="1000" fill="hold"/>
                                        <p:tgtEl>
                                          <p:spTgt spid="9625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625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6258">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6258">
                                            <p:txEl>
                                              <p:pRg st="1" end="1"/>
                                            </p:txEl>
                                          </p:spTgt>
                                        </p:tgtEl>
                                        <p:attrNameLst>
                                          <p:attrName>style.visibility</p:attrName>
                                        </p:attrNameLst>
                                      </p:cBhvr>
                                      <p:to>
                                        <p:strVal val="visible"/>
                                      </p:to>
                                    </p:set>
                                    <p:anim calcmode="lin" valueType="num">
                                      <p:cBhvr>
                                        <p:cTn id="12" dur="1000" fill="hold"/>
                                        <p:tgtEl>
                                          <p:spTgt spid="9625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625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6258">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 calcmode="lin" valueType="num">
                                      <p:cBhvr>
                                        <p:cTn id="17" dur="1000" fill="hold"/>
                                        <p:tgtEl>
                                          <p:spTgt spid="96258">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96258">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96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1905000" y="1524000"/>
            <a:ext cx="8229600" cy="4114800"/>
          </a:xfrm>
        </p:spPr>
        <p:txBody>
          <a:bodyPr>
            <a:normAutofit fontScale="92500" lnSpcReduction="20000"/>
          </a:bodyPr>
          <a:lstStyle/>
          <a:p>
            <a:pPr algn="just" rtl="1" eaLnBrk="1" hangingPunct="1">
              <a:buClr>
                <a:srgbClr val="FFFF00"/>
              </a:buClr>
              <a:buFont typeface="Arial" charset="0"/>
              <a:buChar char="–"/>
              <a:defRPr/>
            </a:pPr>
            <a:r>
              <a:rPr lang="fa-IR" sz="4800" dirty="0"/>
              <a:t> توزیع </a:t>
            </a:r>
            <a:r>
              <a:rPr lang="fa-IR" sz="4800" dirty="0" err="1"/>
              <a:t>تراکت</a:t>
            </a:r>
            <a:r>
              <a:rPr lang="fa-IR" sz="4800" dirty="0"/>
              <a:t> های آموزشی در ارتباط با بهداشت مواد غذائی در بین مردم و مسئولین تخلیه و توزیع </a:t>
            </a:r>
            <a:r>
              <a:rPr lang="fa-IR" sz="4800" dirty="0" err="1"/>
              <a:t>کنندگان</a:t>
            </a:r>
            <a:r>
              <a:rPr lang="fa-IR" sz="4800" dirty="0"/>
              <a:t> مواد غذائی و یا با استفاده از رسانه های دسته جمعی جهت اطلاع رسانی بهداشت مواد غذائی </a:t>
            </a:r>
            <a:endParaRPr lang="en-US" sz="4800" dirty="0"/>
          </a:p>
        </p:txBody>
      </p:sp>
    </p:spTree>
    <p:extLst>
      <p:ext uri="{BB962C8B-B14F-4D97-AF65-F5344CB8AC3E}">
        <p14:creationId xmlns:p14="http://schemas.microsoft.com/office/powerpoint/2010/main" val="2548604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p:cTn id="7" dur="1000" fill="hold"/>
                                        <p:tgtEl>
                                          <p:spTgt spid="9728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728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72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title"/>
          </p:nvPr>
        </p:nvSpPr>
        <p:spPr>
          <a:xfrm>
            <a:off x="1905000" y="533400"/>
            <a:ext cx="8382000" cy="1447800"/>
          </a:xfrm>
        </p:spPr>
        <p:txBody>
          <a:bodyPr/>
          <a:lstStyle/>
          <a:p>
            <a:pPr algn="ctr" rtl="1" eaLnBrk="1" hangingPunct="1">
              <a:buFont typeface="Wingdings" pitchFamily="2" charset="2"/>
              <a:buChar char="v"/>
              <a:defRPr/>
            </a:pPr>
            <a:r>
              <a:rPr lang="fa-IR" dirty="0" smtClean="0"/>
              <a:t>   </a:t>
            </a:r>
            <a:r>
              <a:rPr lang="fa-IR" dirty="0" smtClean="0">
                <a:solidFill>
                  <a:srgbClr val="FF9999"/>
                </a:solidFill>
              </a:rPr>
              <a:t>طبخ مواد غذائی در محل به دو صورت انجام می گیرد  :</a:t>
            </a:r>
            <a:endParaRPr lang="en-US" dirty="0" smtClean="0">
              <a:solidFill>
                <a:srgbClr val="FF9999"/>
              </a:solidFill>
            </a:endParaRPr>
          </a:p>
        </p:txBody>
      </p:sp>
      <p:sp>
        <p:nvSpPr>
          <p:cNvPr id="98306" name="Rectangle 2"/>
          <p:cNvSpPr>
            <a:spLocks noGrp="1" noChangeArrowheads="1"/>
          </p:cNvSpPr>
          <p:nvPr>
            <p:ph idx="1"/>
          </p:nvPr>
        </p:nvSpPr>
        <p:spPr>
          <a:xfrm>
            <a:off x="1981200" y="2805114"/>
            <a:ext cx="8229600" cy="3214687"/>
          </a:xfrm>
        </p:spPr>
        <p:txBody>
          <a:bodyPr>
            <a:normAutofit fontScale="92500" lnSpcReduction="20000"/>
          </a:bodyPr>
          <a:lstStyle/>
          <a:p>
            <a:pPr algn="just" rtl="1" eaLnBrk="1" hangingPunct="1">
              <a:buFontTx/>
              <a:buNone/>
              <a:defRPr/>
            </a:pPr>
            <a:r>
              <a:rPr lang="fa-IR" sz="4800" dirty="0"/>
              <a:t>1- برای گروهی که امکان طبخ خانوادگی را دارند </a:t>
            </a:r>
          </a:p>
          <a:p>
            <a:pPr algn="just" rtl="1" eaLnBrk="1" hangingPunct="1">
              <a:buFontTx/>
              <a:buNone/>
              <a:defRPr/>
            </a:pPr>
            <a:r>
              <a:rPr lang="fa-IR" sz="4800" dirty="0"/>
              <a:t>2- برای گروهی که امکان طبخ خانوادگی را ندارند و طبخ </a:t>
            </a:r>
            <a:r>
              <a:rPr lang="fa-IR" sz="4800" dirty="0" err="1"/>
              <a:t>بصورت</a:t>
            </a:r>
            <a:r>
              <a:rPr lang="fa-IR" sz="4800" dirty="0"/>
              <a:t> دسته جمعی صورت  می پذیرد .</a:t>
            </a:r>
            <a:endParaRPr lang="en-US" sz="4800" dirty="0"/>
          </a:p>
        </p:txBody>
      </p:sp>
    </p:spTree>
    <p:extLst>
      <p:ext uri="{BB962C8B-B14F-4D97-AF65-F5344CB8AC3E}">
        <p14:creationId xmlns:p14="http://schemas.microsoft.com/office/powerpoint/2010/main" val="2302412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p:cTn id="7" dur="500" fill="hold"/>
                                        <p:tgtEl>
                                          <p:spTgt spid="98307"/>
                                        </p:tgtEl>
                                        <p:attrNameLst>
                                          <p:attrName>ppt_w</p:attrName>
                                        </p:attrNameLst>
                                      </p:cBhvr>
                                      <p:tavLst>
                                        <p:tav tm="0">
                                          <p:val>
                                            <p:fltVal val="0"/>
                                          </p:val>
                                        </p:tav>
                                        <p:tav tm="100000">
                                          <p:val>
                                            <p:strVal val="#ppt_w"/>
                                          </p:val>
                                        </p:tav>
                                      </p:tavLst>
                                    </p:anim>
                                    <p:anim calcmode="lin" valueType="num">
                                      <p:cBhvr>
                                        <p:cTn id="8" dur="500" fill="hold"/>
                                        <p:tgtEl>
                                          <p:spTgt spid="98307"/>
                                        </p:tgtEl>
                                        <p:attrNameLst>
                                          <p:attrName>ppt_h</p:attrName>
                                        </p:attrNameLst>
                                      </p:cBhvr>
                                      <p:tavLst>
                                        <p:tav tm="0">
                                          <p:val>
                                            <p:fltVal val="0"/>
                                          </p:val>
                                        </p:tav>
                                        <p:tav tm="100000">
                                          <p:val>
                                            <p:strVal val="#ppt_h"/>
                                          </p:val>
                                        </p:tav>
                                      </p:tavLst>
                                    </p:anim>
                                    <p:animEffect transition="in" filter="fade">
                                      <p:cBhvr>
                                        <p:cTn id="9" dur="500"/>
                                        <p:tgtEl>
                                          <p:spTgt spid="983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8306">
                                            <p:txEl>
                                              <p:pRg st="0" end="0"/>
                                            </p:txEl>
                                          </p:spTgt>
                                        </p:tgtEl>
                                        <p:attrNameLst>
                                          <p:attrName>style.visibility</p:attrName>
                                        </p:attrNameLst>
                                      </p:cBhvr>
                                      <p:to>
                                        <p:strVal val="visible"/>
                                      </p:to>
                                    </p:set>
                                    <p:animEffect transition="in" filter="fade">
                                      <p:cBhvr>
                                        <p:cTn id="14" dur="2000"/>
                                        <p:tgtEl>
                                          <p:spTgt spid="98306">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8306">
                                            <p:txEl>
                                              <p:pRg st="1" end="1"/>
                                            </p:txEl>
                                          </p:spTgt>
                                        </p:tgtEl>
                                        <p:attrNameLst>
                                          <p:attrName>style.visibility</p:attrName>
                                        </p:attrNameLst>
                                      </p:cBhvr>
                                      <p:to>
                                        <p:strVal val="visible"/>
                                      </p:to>
                                    </p:set>
                                    <p:animEffect transition="in" filter="fade">
                                      <p:cBhvr>
                                        <p:cTn id="17" dur="2000"/>
                                        <p:tgtEl>
                                          <p:spTgt spid="983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title"/>
          </p:nvPr>
        </p:nvSpPr>
        <p:spPr>
          <a:xfrm>
            <a:off x="1981200" y="304800"/>
            <a:ext cx="8458200" cy="1143000"/>
          </a:xfrm>
        </p:spPr>
        <p:txBody>
          <a:bodyPr>
            <a:normAutofit fontScale="90000"/>
          </a:bodyPr>
          <a:lstStyle/>
          <a:p>
            <a:pPr algn="ctr" rtl="1" eaLnBrk="1" hangingPunct="1">
              <a:buFont typeface="Wingdings" pitchFamily="2" charset="2"/>
              <a:buChar char="v"/>
              <a:defRPr/>
            </a:pPr>
            <a:r>
              <a:rPr lang="fa-IR" dirty="0" smtClean="0"/>
              <a:t>   </a:t>
            </a:r>
            <a:r>
              <a:rPr lang="fa-IR" dirty="0" smtClean="0">
                <a:solidFill>
                  <a:srgbClr val="FF9999"/>
                </a:solidFill>
              </a:rPr>
              <a:t>اقداماتی که باید جهت کنترل مواد غذائی برای گروه اول انجام داده شود :</a:t>
            </a:r>
            <a:endParaRPr lang="en-US" dirty="0" smtClean="0">
              <a:solidFill>
                <a:srgbClr val="FF9999"/>
              </a:solidFill>
            </a:endParaRPr>
          </a:p>
        </p:txBody>
      </p:sp>
      <p:sp>
        <p:nvSpPr>
          <p:cNvPr id="99330" name="Rectangle 2"/>
          <p:cNvSpPr>
            <a:spLocks noGrp="1" noChangeArrowheads="1"/>
          </p:cNvSpPr>
          <p:nvPr>
            <p:ph idx="1"/>
          </p:nvPr>
        </p:nvSpPr>
        <p:spPr>
          <a:xfrm>
            <a:off x="1752600" y="1981200"/>
            <a:ext cx="8686800" cy="3962400"/>
          </a:xfrm>
        </p:spPr>
        <p:txBody>
          <a:bodyPr>
            <a:normAutofit fontScale="92500"/>
          </a:bodyPr>
          <a:lstStyle/>
          <a:p>
            <a:pPr lvl="1" algn="r" rtl="1" eaLnBrk="1" hangingPunct="1">
              <a:defRPr/>
            </a:pPr>
            <a:r>
              <a:rPr lang="fa-IR" sz="4800" dirty="0"/>
              <a:t> کنترل مواد اولیه </a:t>
            </a:r>
          </a:p>
          <a:p>
            <a:pPr lvl="1" algn="r" rtl="1" eaLnBrk="1" hangingPunct="1">
              <a:defRPr/>
            </a:pPr>
            <a:r>
              <a:rPr lang="fa-IR" sz="4800" dirty="0"/>
              <a:t> بهسازی محل نگهداری و طبخ </a:t>
            </a:r>
          </a:p>
          <a:p>
            <a:pPr lvl="1" algn="r" rtl="1" eaLnBrk="1" hangingPunct="1">
              <a:defRPr/>
            </a:pPr>
            <a:r>
              <a:rPr lang="fa-IR" sz="4800" dirty="0"/>
              <a:t> کنترل آب و فاضلاب و دفع زباله </a:t>
            </a:r>
          </a:p>
          <a:p>
            <a:pPr lvl="1" algn="r" rtl="1" eaLnBrk="1" hangingPunct="1">
              <a:defRPr/>
            </a:pPr>
            <a:r>
              <a:rPr lang="fa-IR" sz="4800" dirty="0"/>
              <a:t> اطلاع رسانی </a:t>
            </a:r>
            <a:r>
              <a:rPr lang="fa-IR" sz="4800" dirty="0" err="1"/>
              <a:t>درجهت</a:t>
            </a:r>
            <a:r>
              <a:rPr lang="fa-IR" sz="4800" dirty="0"/>
              <a:t> طبخ و نگهداری صحیح </a:t>
            </a:r>
            <a:endParaRPr lang="en-US" sz="4800" dirty="0"/>
          </a:p>
        </p:txBody>
      </p:sp>
    </p:spTree>
    <p:extLst>
      <p:ext uri="{BB962C8B-B14F-4D97-AF65-F5344CB8AC3E}">
        <p14:creationId xmlns:p14="http://schemas.microsoft.com/office/powerpoint/2010/main" val="1760001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circle(in)">
                                      <p:cBhvr>
                                        <p:cTn id="7" dur="20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99330">
                                            <p:txEl>
                                              <p:pRg st="0" end="0"/>
                                            </p:txEl>
                                          </p:spTgt>
                                        </p:tgtEl>
                                        <p:attrNameLst>
                                          <p:attrName>style.visibility</p:attrName>
                                        </p:attrNameLst>
                                      </p:cBhvr>
                                      <p:to>
                                        <p:strVal val="visible"/>
                                      </p:to>
                                    </p:set>
                                    <p:animEffect transition="in" filter="fade">
                                      <p:cBhvr>
                                        <p:cTn id="12" dur="2000"/>
                                        <p:tgtEl>
                                          <p:spTgt spid="99330">
                                            <p:txEl>
                                              <p:pRg st="0" end="0"/>
                                            </p:txEl>
                                          </p:spTgt>
                                        </p:tgtEl>
                                      </p:cBhvr>
                                    </p:animEffect>
                                    <p:anim calcmode="lin" valueType="num">
                                      <p:cBhvr>
                                        <p:cTn id="13" dur="2000" fill="hold"/>
                                        <p:tgtEl>
                                          <p:spTgt spid="99330">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99330">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99330">
                                            <p:txEl>
                                              <p:pRg st="1" end="1"/>
                                            </p:txEl>
                                          </p:spTgt>
                                        </p:tgtEl>
                                        <p:attrNameLst>
                                          <p:attrName>style.visibility</p:attrName>
                                        </p:attrNameLst>
                                      </p:cBhvr>
                                      <p:to>
                                        <p:strVal val="visible"/>
                                      </p:to>
                                    </p:set>
                                    <p:animEffect transition="in" filter="fade">
                                      <p:cBhvr>
                                        <p:cTn id="17" dur="2000"/>
                                        <p:tgtEl>
                                          <p:spTgt spid="99330">
                                            <p:txEl>
                                              <p:pRg st="1" end="1"/>
                                            </p:txEl>
                                          </p:spTgt>
                                        </p:tgtEl>
                                      </p:cBhvr>
                                    </p:animEffect>
                                    <p:anim calcmode="lin" valueType="num">
                                      <p:cBhvr>
                                        <p:cTn id="18" dur="2000" fill="hold"/>
                                        <p:tgtEl>
                                          <p:spTgt spid="99330">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99330">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99330">
                                            <p:txEl>
                                              <p:pRg st="2" end="2"/>
                                            </p:txEl>
                                          </p:spTgt>
                                        </p:tgtEl>
                                        <p:attrNameLst>
                                          <p:attrName>style.visibility</p:attrName>
                                        </p:attrNameLst>
                                      </p:cBhvr>
                                      <p:to>
                                        <p:strVal val="visible"/>
                                      </p:to>
                                    </p:set>
                                    <p:animEffect transition="in" filter="fade">
                                      <p:cBhvr>
                                        <p:cTn id="22" dur="2000"/>
                                        <p:tgtEl>
                                          <p:spTgt spid="99330">
                                            <p:txEl>
                                              <p:pRg st="2" end="2"/>
                                            </p:txEl>
                                          </p:spTgt>
                                        </p:tgtEl>
                                      </p:cBhvr>
                                    </p:animEffect>
                                    <p:anim calcmode="lin" valueType="num">
                                      <p:cBhvr>
                                        <p:cTn id="23" dur="2000" fill="hold"/>
                                        <p:tgtEl>
                                          <p:spTgt spid="99330">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99330">
                                            <p:txEl>
                                              <p:pRg st="2" end="2"/>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99330">
                                            <p:txEl>
                                              <p:pRg st="3" end="3"/>
                                            </p:txEl>
                                          </p:spTgt>
                                        </p:tgtEl>
                                        <p:attrNameLst>
                                          <p:attrName>style.visibility</p:attrName>
                                        </p:attrNameLst>
                                      </p:cBhvr>
                                      <p:to>
                                        <p:strVal val="visible"/>
                                      </p:to>
                                    </p:set>
                                    <p:animEffect transition="in" filter="fade">
                                      <p:cBhvr>
                                        <p:cTn id="27" dur="2000"/>
                                        <p:tgtEl>
                                          <p:spTgt spid="99330">
                                            <p:txEl>
                                              <p:pRg st="3" end="3"/>
                                            </p:txEl>
                                          </p:spTgt>
                                        </p:tgtEl>
                                      </p:cBhvr>
                                    </p:animEffect>
                                    <p:anim calcmode="lin" valueType="num">
                                      <p:cBhvr>
                                        <p:cTn id="28" dur="2000" fill="hold"/>
                                        <p:tgtEl>
                                          <p:spTgt spid="99330">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9933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99330"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981200" y="2389188"/>
            <a:ext cx="8229600" cy="3630612"/>
          </a:xfrm>
        </p:spPr>
        <p:txBody>
          <a:bodyPr>
            <a:normAutofit fontScale="92500"/>
          </a:bodyPr>
          <a:lstStyle/>
          <a:p>
            <a:pPr algn="just" rtl="1" eaLnBrk="1" hangingPunct="1">
              <a:lnSpc>
                <a:spcPct val="90000"/>
              </a:lnSpc>
              <a:buFontTx/>
              <a:buNone/>
              <a:defRPr/>
            </a:pPr>
            <a:r>
              <a:rPr lang="fa-IR" sz="4800" dirty="0"/>
              <a:t>- </a:t>
            </a:r>
            <a:r>
              <a:rPr lang="fa-IR" sz="4000" dirty="0"/>
              <a:t>کنترل  کیفیت مواد غذائی وارد شده برای کشف فساد و آلودگی </a:t>
            </a:r>
          </a:p>
          <a:p>
            <a:pPr algn="just" rtl="1" eaLnBrk="1" hangingPunct="1">
              <a:lnSpc>
                <a:spcPct val="90000"/>
              </a:lnSpc>
              <a:buFontTx/>
              <a:buChar char="-"/>
              <a:defRPr/>
            </a:pPr>
            <a:r>
              <a:rPr lang="fa-IR" sz="4000" dirty="0"/>
              <a:t>کنترل کیفیت آب مرکز تهیه غذا </a:t>
            </a:r>
          </a:p>
          <a:p>
            <a:pPr algn="just" rtl="1" eaLnBrk="1" hangingPunct="1">
              <a:lnSpc>
                <a:spcPct val="90000"/>
              </a:lnSpc>
              <a:buFontTx/>
              <a:buChar char="-"/>
              <a:defRPr/>
            </a:pPr>
            <a:r>
              <a:rPr lang="fa-IR" sz="4000" dirty="0"/>
              <a:t> مبارزه با حشرات و جوندگان در انبارها ، آشپزخانه ها و مراکز تغذیه </a:t>
            </a:r>
          </a:p>
          <a:p>
            <a:pPr algn="just" rtl="1" eaLnBrk="1" hangingPunct="1">
              <a:lnSpc>
                <a:spcPct val="90000"/>
              </a:lnSpc>
              <a:buFontTx/>
              <a:buChar char="-"/>
              <a:defRPr/>
            </a:pPr>
            <a:r>
              <a:rPr lang="fa-IR" sz="4000" dirty="0"/>
              <a:t>تدارک برای انبار کردن صحیح و پختن غذا </a:t>
            </a:r>
            <a:endParaRPr lang="en-US" sz="4000" dirty="0"/>
          </a:p>
        </p:txBody>
      </p:sp>
      <p:sp>
        <p:nvSpPr>
          <p:cNvPr id="100355" name="Rectangle 3"/>
          <p:cNvSpPr>
            <a:spLocks noChangeArrowheads="1"/>
          </p:cNvSpPr>
          <p:nvPr/>
        </p:nvSpPr>
        <p:spPr bwMode="auto">
          <a:xfrm>
            <a:off x="1981200" y="228600"/>
            <a:ext cx="8229600" cy="1143000"/>
          </a:xfrm>
          <a:prstGeom prst="rect">
            <a:avLst/>
          </a:prstGeom>
          <a:noFill/>
          <a:ln w="9525">
            <a:noFill/>
            <a:miter lim="800000"/>
            <a:headEnd/>
            <a:tailEnd/>
          </a:ln>
          <a:effectLst/>
        </p:spPr>
        <p:txBody>
          <a:bodyPr anchor="ctr"/>
          <a:lstStyle/>
          <a:p>
            <a:pPr algn="ctr" rtl="1" eaLnBrk="1" hangingPunct="1">
              <a:buFont typeface="Wingdings" pitchFamily="2" charset="2"/>
              <a:buChar char="v"/>
              <a:defRPr/>
            </a:pPr>
            <a:r>
              <a:rPr lang="fa-IR" sz="4800" dirty="0">
                <a:solidFill>
                  <a:schemeClr val="tx2"/>
                </a:solidFill>
                <a:effectLst>
                  <a:outerShdw blurRad="38100" dist="38100" dir="2700000" algn="tl">
                    <a:srgbClr val="000000"/>
                  </a:outerShdw>
                </a:effectLst>
                <a:cs typeface="Arial" charset="0"/>
              </a:rPr>
              <a:t> </a:t>
            </a:r>
            <a:r>
              <a:rPr lang="fa-IR" sz="4800" dirty="0">
                <a:solidFill>
                  <a:srgbClr val="FF9999"/>
                </a:solidFill>
                <a:effectLst>
                  <a:outerShdw blurRad="38100" dist="38100" dir="2700000" algn="tl">
                    <a:srgbClr val="000000"/>
                  </a:outerShdw>
                </a:effectLst>
                <a:cs typeface="Arial" charset="0"/>
              </a:rPr>
              <a:t>اقداماتی که باید جهت کنترل مواد غذائی برای گروه دوم انجام داده شود :</a:t>
            </a:r>
            <a:endParaRPr lang="en-US" sz="4800" dirty="0">
              <a:solidFill>
                <a:srgbClr val="FF9999"/>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1333358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Scale>
                                      <p:cBhvr>
                                        <p:cTn id="7" dur="1000" decel="50000" fill="hold">
                                          <p:stCondLst>
                                            <p:cond delay="0"/>
                                          </p:stCondLst>
                                        </p:cTn>
                                        <p:tgtEl>
                                          <p:spTgt spid="1003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0355"/>
                                        </p:tgtEl>
                                        <p:attrNameLst>
                                          <p:attrName>ppt_x</p:attrName>
                                          <p:attrName>ppt_y</p:attrName>
                                        </p:attrNameLst>
                                      </p:cBhvr>
                                    </p:animMotion>
                                    <p:animEffect transition="in" filter="fade">
                                      <p:cBhvr>
                                        <p:cTn id="9" dur="1000"/>
                                        <p:tgtEl>
                                          <p:spTgt spid="1003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00354">
                                            <p:txEl>
                                              <p:pRg st="0" end="0"/>
                                            </p:txEl>
                                          </p:spTgt>
                                        </p:tgtEl>
                                        <p:attrNameLst>
                                          <p:attrName>style.visibility</p:attrName>
                                        </p:attrNameLst>
                                      </p:cBhvr>
                                      <p:to>
                                        <p:strVal val="visible"/>
                                      </p:to>
                                    </p:set>
                                    <p:anim calcmode="lin" valueType="num">
                                      <p:cBhvr>
                                        <p:cTn id="14" dur="1000" fill="hold"/>
                                        <p:tgtEl>
                                          <p:spTgt spid="10035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0035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0035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0354">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100354">
                                            <p:txEl>
                                              <p:pRg st="1" end="1"/>
                                            </p:txEl>
                                          </p:spTgt>
                                        </p:tgtEl>
                                        <p:attrNameLst>
                                          <p:attrName>style.visibility</p:attrName>
                                        </p:attrNameLst>
                                      </p:cBhvr>
                                      <p:to>
                                        <p:strVal val="visible"/>
                                      </p:to>
                                    </p:set>
                                    <p:anim calcmode="lin" valueType="num">
                                      <p:cBhvr>
                                        <p:cTn id="20" dur="1000" fill="hold"/>
                                        <p:tgtEl>
                                          <p:spTgt spid="10035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0035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0035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0354">
                                            <p:txEl>
                                              <p:pRg st="1" end="1"/>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100354">
                                            <p:txEl>
                                              <p:pRg st="2" end="2"/>
                                            </p:txEl>
                                          </p:spTgt>
                                        </p:tgtEl>
                                        <p:attrNameLst>
                                          <p:attrName>style.visibility</p:attrName>
                                        </p:attrNameLst>
                                      </p:cBhvr>
                                      <p:to>
                                        <p:strVal val="visible"/>
                                      </p:to>
                                    </p:set>
                                    <p:anim calcmode="lin" valueType="num">
                                      <p:cBhvr>
                                        <p:cTn id="26" dur="1000" fill="hold"/>
                                        <p:tgtEl>
                                          <p:spTgt spid="100354">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100354">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10035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00354">
                                            <p:txEl>
                                              <p:pRg st="2" end="2"/>
                                            </p:txEl>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100354">
                                            <p:txEl>
                                              <p:pRg st="3" end="3"/>
                                            </p:txEl>
                                          </p:spTgt>
                                        </p:tgtEl>
                                        <p:attrNameLst>
                                          <p:attrName>style.visibility</p:attrName>
                                        </p:attrNameLst>
                                      </p:cBhvr>
                                      <p:to>
                                        <p:strVal val="visible"/>
                                      </p:to>
                                    </p:set>
                                    <p:anim calcmode="lin" valueType="num">
                                      <p:cBhvr>
                                        <p:cTn id="32" dur="1000" fill="hold"/>
                                        <p:tgtEl>
                                          <p:spTgt spid="100354">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100354">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10035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035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P spid="10035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1981200" y="457201"/>
            <a:ext cx="8229600" cy="5668963"/>
          </a:xfrm>
        </p:spPr>
        <p:txBody>
          <a:bodyPr>
            <a:normAutofit fontScale="92500" lnSpcReduction="10000"/>
          </a:bodyPr>
          <a:lstStyle/>
          <a:p>
            <a:pPr algn="r" rtl="1" eaLnBrk="1" hangingPunct="1">
              <a:buFontTx/>
              <a:buChar char="-"/>
              <a:defRPr/>
            </a:pPr>
            <a:r>
              <a:rPr lang="fa-IR" sz="4000" dirty="0"/>
              <a:t>تدارک برای دفع صحیح فضولات مایع و جامد</a:t>
            </a:r>
          </a:p>
          <a:p>
            <a:pPr algn="r" rtl="1" eaLnBrk="1" hangingPunct="1">
              <a:buFontTx/>
              <a:buChar char="-"/>
              <a:defRPr/>
            </a:pPr>
            <a:r>
              <a:rPr lang="fa-IR" sz="4000" dirty="0"/>
              <a:t>تدارک برای شستشو و گندزدایی ظروف </a:t>
            </a:r>
          </a:p>
          <a:p>
            <a:pPr algn="r" rtl="1" eaLnBrk="1" hangingPunct="1">
              <a:buFontTx/>
              <a:buChar char="-"/>
              <a:defRPr/>
            </a:pPr>
            <a:r>
              <a:rPr lang="fa-IR" sz="4000" dirty="0"/>
              <a:t>نظارت بر تهیه غذا </a:t>
            </a:r>
          </a:p>
          <a:p>
            <a:pPr algn="r" rtl="1" eaLnBrk="1" hangingPunct="1">
              <a:buFontTx/>
              <a:buChar char="-"/>
              <a:defRPr/>
            </a:pPr>
            <a:r>
              <a:rPr lang="fa-IR" sz="4000" dirty="0"/>
              <a:t>نظارت بر توزیع غذا</a:t>
            </a:r>
          </a:p>
          <a:p>
            <a:pPr algn="r" rtl="1" eaLnBrk="1" hangingPunct="1">
              <a:buFontTx/>
              <a:buChar char="-"/>
              <a:defRPr/>
            </a:pPr>
            <a:r>
              <a:rPr lang="fa-IR" sz="4000" dirty="0"/>
              <a:t>نظارت بر نظافت ساختمانهایی که در آنها غذا تهیه و توزیع  می شود </a:t>
            </a:r>
          </a:p>
          <a:p>
            <a:pPr algn="r" rtl="1" eaLnBrk="1" hangingPunct="1">
              <a:buFontTx/>
              <a:buChar char="-"/>
              <a:defRPr/>
            </a:pPr>
            <a:r>
              <a:rPr lang="fa-IR" sz="4000" dirty="0"/>
              <a:t>اطمینان از سلامت افراد دخیل در طبخ و توزیع مواد غذائی </a:t>
            </a:r>
          </a:p>
          <a:p>
            <a:pPr algn="r" rtl="1" eaLnBrk="1" hangingPunct="1">
              <a:buFontTx/>
              <a:buChar char="-"/>
              <a:defRPr/>
            </a:pPr>
            <a:endParaRPr lang="en-US" sz="4000" dirty="0"/>
          </a:p>
        </p:txBody>
      </p:sp>
    </p:spTree>
    <p:extLst>
      <p:ext uri="{BB962C8B-B14F-4D97-AF65-F5344CB8AC3E}">
        <p14:creationId xmlns:p14="http://schemas.microsoft.com/office/powerpoint/2010/main" val="637056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 calcmode="lin" valueType="num">
                                      <p:cBhvr>
                                        <p:cTn id="7" dur="1000" fill="hold"/>
                                        <p:tgtEl>
                                          <p:spTgt spid="10137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137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137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1378">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1378">
                                            <p:txEl>
                                              <p:pRg st="1" end="1"/>
                                            </p:txEl>
                                          </p:spTgt>
                                        </p:tgtEl>
                                        <p:attrNameLst>
                                          <p:attrName>style.visibility</p:attrName>
                                        </p:attrNameLst>
                                      </p:cBhvr>
                                      <p:to>
                                        <p:strVal val="visible"/>
                                      </p:to>
                                    </p:set>
                                    <p:anim calcmode="lin" valueType="num">
                                      <p:cBhvr>
                                        <p:cTn id="13" dur="1000" fill="hold"/>
                                        <p:tgtEl>
                                          <p:spTgt spid="10137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137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0137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1378">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1378">
                                            <p:txEl>
                                              <p:pRg st="2" end="2"/>
                                            </p:txEl>
                                          </p:spTgt>
                                        </p:tgtEl>
                                        <p:attrNameLst>
                                          <p:attrName>style.visibility</p:attrName>
                                        </p:attrNameLst>
                                      </p:cBhvr>
                                      <p:to>
                                        <p:strVal val="visible"/>
                                      </p:to>
                                    </p:set>
                                    <p:anim calcmode="lin" valueType="num">
                                      <p:cBhvr>
                                        <p:cTn id="19" dur="1000" fill="hold"/>
                                        <p:tgtEl>
                                          <p:spTgt spid="10137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1378">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0137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1378">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1378">
                                            <p:txEl>
                                              <p:pRg st="3" end="3"/>
                                            </p:txEl>
                                          </p:spTgt>
                                        </p:tgtEl>
                                        <p:attrNameLst>
                                          <p:attrName>style.visibility</p:attrName>
                                        </p:attrNameLst>
                                      </p:cBhvr>
                                      <p:to>
                                        <p:strVal val="visible"/>
                                      </p:to>
                                    </p:set>
                                    <p:anim calcmode="lin" valueType="num">
                                      <p:cBhvr>
                                        <p:cTn id="25" dur="1000" fill="hold"/>
                                        <p:tgtEl>
                                          <p:spTgt spid="101378">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1378">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0137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1378">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01378">
                                            <p:txEl>
                                              <p:pRg st="4" end="4"/>
                                            </p:txEl>
                                          </p:spTgt>
                                        </p:tgtEl>
                                        <p:attrNameLst>
                                          <p:attrName>style.visibility</p:attrName>
                                        </p:attrNameLst>
                                      </p:cBhvr>
                                      <p:to>
                                        <p:strVal val="visible"/>
                                      </p:to>
                                    </p:set>
                                    <p:anim calcmode="lin" valueType="num">
                                      <p:cBhvr>
                                        <p:cTn id="31" dur="1000" fill="hold"/>
                                        <p:tgtEl>
                                          <p:spTgt spid="10137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137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0137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1378">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1378">
                                            <p:txEl>
                                              <p:pRg st="5" end="5"/>
                                            </p:txEl>
                                          </p:spTgt>
                                        </p:tgtEl>
                                        <p:attrNameLst>
                                          <p:attrName>style.visibility</p:attrName>
                                        </p:attrNameLst>
                                      </p:cBhvr>
                                      <p:to>
                                        <p:strVal val="visible"/>
                                      </p:to>
                                    </p:set>
                                    <p:anim calcmode="lin" valueType="num">
                                      <p:cBhvr>
                                        <p:cTn id="37" dur="1000" fill="hold"/>
                                        <p:tgtEl>
                                          <p:spTgt spid="101378">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1378">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10137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137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nvPr>
        </p:nvSpPr>
        <p:spPr>
          <a:xfrm>
            <a:off x="1992313" y="0"/>
            <a:ext cx="8229600" cy="914400"/>
          </a:xfrm>
        </p:spPr>
        <p:txBody>
          <a:bodyPr>
            <a:normAutofit fontScale="90000"/>
          </a:bodyPr>
          <a:lstStyle/>
          <a:p>
            <a:pPr algn="ctr" rtl="1" eaLnBrk="1" hangingPunct="1">
              <a:buFont typeface="Wingdings" pitchFamily="2" charset="2"/>
              <a:buChar char="v"/>
              <a:defRPr/>
            </a:pPr>
            <a:r>
              <a:rPr lang="fa-IR" sz="4800" dirty="0"/>
              <a:t>   </a:t>
            </a:r>
            <a:r>
              <a:rPr lang="fa-IR" sz="4800" dirty="0">
                <a:solidFill>
                  <a:srgbClr val="FF9999"/>
                </a:solidFill>
              </a:rPr>
              <a:t>اهمیت خدمات تغذیه جمعی :</a:t>
            </a:r>
            <a:endParaRPr lang="en-US" sz="4800" dirty="0">
              <a:solidFill>
                <a:srgbClr val="FF9999"/>
              </a:solidFill>
            </a:endParaRPr>
          </a:p>
        </p:txBody>
      </p:sp>
      <p:sp>
        <p:nvSpPr>
          <p:cNvPr id="102402" name="Rectangle 2"/>
          <p:cNvSpPr>
            <a:spLocks noGrp="1" noChangeArrowheads="1"/>
          </p:cNvSpPr>
          <p:nvPr>
            <p:ph idx="1"/>
          </p:nvPr>
        </p:nvSpPr>
        <p:spPr>
          <a:xfrm>
            <a:off x="1752600" y="838200"/>
            <a:ext cx="8915400" cy="5715000"/>
          </a:xfrm>
        </p:spPr>
        <p:txBody>
          <a:bodyPr>
            <a:normAutofit fontScale="92500" lnSpcReduction="10000"/>
          </a:bodyPr>
          <a:lstStyle/>
          <a:p>
            <a:pPr algn="just" rtl="1" eaLnBrk="1" hangingPunct="1">
              <a:lnSpc>
                <a:spcPct val="90000"/>
              </a:lnSpc>
              <a:buFontTx/>
              <a:buNone/>
              <a:defRPr/>
            </a:pPr>
            <a:r>
              <a:rPr lang="fa-IR" sz="4400" dirty="0"/>
              <a:t> </a:t>
            </a:r>
            <a:r>
              <a:rPr lang="fa-IR" sz="3600" dirty="0"/>
              <a:t>در تغذیه جمعی باید اقدامات بهسازی در نگهداری ، تهیه و توزیع غذا در شرایط اضطراری به عمل </a:t>
            </a:r>
            <a:r>
              <a:rPr lang="fa-IR" sz="3600" dirty="0" err="1"/>
              <a:t>آورد.در</a:t>
            </a:r>
            <a:r>
              <a:rPr lang="fa-IR" sz="3600" dirty="0"/>
              <a:t> غیر اینصورت تغذیه جمعی خطر مداومی برای بهداشت خواهد بود . غذا به سهولت آلوده می شود </a:t>
            </a:r>
            <a:r>
              <a:rPr lang="fa-IR" sz="3600" dirty="0" err="1"/>
              <a:t>ومی</a:t>
            </a:r>
            <a:r>
              <a:rPr lang="fa-IR" sz="3600" dirty="0"/>
              <a:t> تواند شرایط رشد موجودات بیماریزا را فراهم نماید بعلاوه </a:t>
            </a:r>
            <a:r>
              <a:rPr lang="fa-IR" sz="3600" dirty="0" err="1"/>
              <a:t>سایرخدمات</a:t>
            </a:r>
            <a:r>
              <a:rPr lang="fa-IR" sz="3600" dirty="0"/>
              <a:t> مرتبط با حفاظت غذا یعنی </a:t>
            </a:r>
            <a:r>
              <a:rPr lang="fa-IR" sz="3600" dirty="0" err="1"/>
              <a:t>آب،فاضلاب</a:t>
            </a:r>
            <a:r>
              <a:rPr lang="fa-IR" sz="3600" dirty="0"/>
              <a:t> و مبارزه با ناقلین </a:t>
            </a:r>
            <a:r>
              <a:rPr lang="fa-IR" sz="3600" dirty="0" err="1"/>
              <a:t>درشرایط</a:t>
            </a:r>
            <a:r>
              <a:rPr lang="fa-IR" sz="3600" dirty="0"/>
              <a:t> اضطراری </a:t>
            </a:r>
            <a:r>
              <a:rPr lang="fa-IR" sz="3600" dirty="0" err="1"/>
              <a:t>باروشهای</a:t>
            </a:r>
            <a:r>
              <a:rPr lang="fa-IR" sz="3600" dirty="0"/>
              <a:t> ساده ای انجام می شوند. بنابراین شرایط برای همه گیریهای منتقله به وسیله غذا فراهم است . ( </a:t>
            </a:r>
            <a:r>
              <a:rPr lang="fa-IR" sz="3600" dirty="0" err="1"/>
              <a:t>درکشورهای</a:t>
            </a:r>
            <a:r>
              <a:rPr lang="fa-IR" sz="3600" dirty="0"/>
              <a:t> جهان سوم حدود 80% کل بیماریها و 33% کل مرگ </a:t>
            </a:r>
            <a:r>
              <a:rPr lang="fa-IR" sz="3600" dirty="0" err="1"/>
              <a:t>ومیرها</a:t>
            </a:r>
            <a:r>
              <a:rPr lang="fa-IR" sz="3600" dirty="0"/>
              <a:t> ناشی از مصرف آب و غذای آلوده می باشد )</a:t>
            </a:r>
            <a:endParaRPr lang="en-US" sz="3600" dirty="0"/>
          </a:p>
        </p:txBody>
      </p:sp>
    </p:spTree>
    <p:extLst>
      <p:ext uri="{BB962C8B-B14F-4D97-AF65-F5344CB8AC3E}">
        <p14:creationId xmlns:p14="http://schemas.microsoft.com/office/powerpoint/2010/main" val="2254127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fade">
                                      <p:cBhvr>
                                        <p:cTn id="7" dur="770" decel="100000"/>
                                        <p:tgtEl>
                                          <p:spTgt spid="102403"/>
                                        </p:tgtEl>
                                      </p:cBhvr>
                                    </p:animEffect>
                                    <p:animScale>
                                      <p:cBhvr>
                                        <p:cTn id="8" dur="770" decel="100000"/>
                                        <p:tgtEl>
                                          <p:spTgt spid="102403"/>
                                        </p:tgtEl>
                                      </p:cBhvr>
                                      <p:from x="10000" y="10000"/>
                                      <p:to x="200000" y="450000"/>
                                    </p:animScale>
                                    <p:animScale>
                                      <p:cBhvr>
                                        <p:cTn id="9" dur="1230" accel="100000" fill="hold">
                                          <p:stCondLst>
                                            <p:cond delay="770"/>
                                          </p:stCondLst>
                                        </p:cTn>
                                        <p:tgtEl>
                                          <p:spTgt spid="102403"/>
                                        </p:tgtEl>
                                      </p:cBhvr>
                                      <p:from x="200000" y="450000"/>
                                      <p:to x="100000" y="100000"/>
                                    </p:animScale>
                                    <p:set>
                                      <p:cBhvr>
                                        <p:cTn id="10" dur="770" fill="hold"/>
                                        <p:tgtEl>
                                          <p:spTgt spid="102403"/>
                                        </p:tgtEl>
                                        <p:attrNameLst>
                                          <p:attrName>ppt_x</p:attrName>
                                        </p:attrNameLst>
                                      </p:cBhvr>
                                      <p:to>
                                        <p:strVal val="(0.5)"/>
                                      </p:to>
                                    </p:set>
                                    <p:anim from="(0.5)" to="(#ppt_x)" calcmode="lin" valueType="num">
                                      <p:cBhvr>
                                        <p:cTn id="11" dur="1230" accel="100000" fill="hold">
                                          <p:stCondLst>
                                            <p:cond delay="770"/>
                                          </p:stCondLst>
                                        </p:cTn>
                                        <p:tgtEl>
                                          <p:spTgt spid="102403"/>
                                        </p:tgtEl>
                                        <p:attrNameLst>
                                          <p:attrName>ppt_x</p:attrName>
                                        </p:attrNameLst>
                                      </p:cBhvr>
                                    </p:anim>
                                    <p:set>
                                      <p:cBhvr>
                                        <p:cTn id="12" dur="770" fill="hold"/>
                                        <p:tgtEl>
                                          <p:spTgt spid="102403"/>
                                        </p:tgtEl>
                                        <p:attrNameLst>
                                          <p:attrName>ppt_y</p:attrName>
                                        </p:attrNameLst>
                                      </p:cBhvr>
                                      <p:to>
                                        <p:strVal val="(#ppt_y+0.4)"/>
                                      </p:to>
                                    </p:set>
                                    <p:anim from="(#ppt_y+0.4)" to="(#ppt_y)" calcmode="lin" valueType="num">
                                      <p:cBhvr>
                                        <p:cTn id="13" dur="1230" accel="100000" fill="hold">
                                          <p:stCondLst>
                                            <p:cond delay="770"/>
                                          </p:stCondLst>
                                        </p:cTn>
                                        <p:tgtEl>
                                          <p:spTgt spid="10240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102402">
                                            <p:txEl>
                                              <p:pRg st="0" end="0"/>
                                            </p:txEl>
                                          </p:spTgt>
                                        </p:tgtEl>
                                        <p:attrNameLst>
                                          <p:attrName>style.visibility</p:attrName>
                                        </p:attrNameLst>
                                      </p:cBhvr>
                                      <p:to>
                                        <p:strVal val="visible"/>
                                      </p:to>
                                    </p:set>
                                    <p:anim calcmode="lin" valueType="num">
                                      <p:cBhvr>
                                        <p:cTn id="18" dur="500" decel="50000" fill="hold">
                                          <p:stCondLst>
                                            <p:cond delay="0"/>
                                          </p:stCondLst>
                                        </p:cTn>
                                        <p:tgtEl>
                                          <p:spTgt spid="102402">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2402">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2402">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102402">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2402">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2402">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2402">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24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a:xfrm>
            <a:off x="2133600" y="292100"/>
            <a:ext cx="7772400" cy="1384300"/>
          </a:xfrm>
        </p:spPr>
        <p:txBody>
          <a:bodyPr/>
          <a:lstStyle/>
          <a:p>
            <a:pPr algn="ctr" rtl="1" eaLnBrk="1" hangingPunct="1">
              <a:buFont typeface="Wingdings" pitchFamily="2" charset="2"/>
              <a:buChar char="v"/>
              <a:defRPr/>
            </a:pPr>
            <a:r>
              <a:rPr lang="fa-IR" dirty="0" smtClean="0"/>
              <a:t> </a:t>
            </a:r>
            <a:r>
              <a:rPr lang="fa-IR" dirty="0" err="1" smtClean="0">
                <a:solidFill>
                  <a:srgbClr val="FF9999"/>
                </a:solidFill>
              </a:rPr>
              <a:t>محلهائی</a:t>
            </a:r>
            <a:r>
              <a:rPr lang="fa-IR" dirty="0" smtClean="0">
                <a:solidFill>
                  <a:srgbClr val="FF9999"/>
                </a:solidFill>
              </a:rPr>
              <a:t> که به نظارت خاص </a:t>
            </a:r>
            <a:r>
              <a:rPr lang="fa-IR" dirty="0" err="1" smtClean="0">
                <a:solidFill>
                  <a:srgbClr val="FF9999"/>
                </a:solidFill>
              </a:rPr>
              <a:t>وقابل</a:t>
            </a:r>
            <a:r>
              <a:rPr lang="fa-IR" dirty="0" smtClean="0">
                <a:solidFill>
                  <a:srgbClr val="FF9999"/>
                </a:solidFill>
              </a:rPr>
              <a:t> توجه </a:t>
            </a:r>
            <a:r>
              <a:rPr lang="fa-IR" dirty="0" err="1" smtClean="0">
                <a:solidFill>
                  <a:srgbClr val="FF9999"/>
                </a:solidFill>
              </a:rPr>
              <a:t>نیازدارند</a:t>
            </a:r>
            <a:r>
              <a:rPr lang="fa-IR" dirty="0" smtClean="0">
                <a:solidFill>
                  <a:srgbClr val="FF9999"/>
                </a:solidFill>
              </a:rPr>
              <a:t> :</a:t>
            </a:r>
            <a:endParaRPr lang="en-US" dirty="0" smtClean="0">
              <a:solidFill>
                <a:srgbClr val="FF9999"/>
              </a:solidFill>
            </a:endParaRPr>
          </a:p>
        </p:txBody>
      </p:sp>
      <p:sp>
        <p:nvSpPr>
          <p:cNvPr id="103426" name="Rectangle 2"/>
          <p:cNvSpPr>
            <a:spLocks noGrp="1" noChangeArrowheads="1"/>
          </p:cNvSpPr>
          <p:nvPr>
            <p:ph idx="1"/>
          </p:nvPr>
        </p:nvSpPr>
        <p:spPr>
          <a:xfrm>
            <a:off x="1981200" y="2043114"/>
            <a:ext cx="8229600" cy="3976687"/>
          </a:xfrm>
        </p:spPr>
        <p:txBody>
          <a:bodyPr>
            <a:normAutofit fontScale="85000" lnSpcReduction="20000"/>
          </a:bodyPr>
          <a:lstStyle/>
          <a:p>
            <a:pPr algn="r" rtl="1" eaLnBrk="1" hangingPunct="1">
              <a:buFontTx/>
              <a:buChar char="-"/>
              <a:defRPr/>
            </a:pPr>
            <a:r>
              <a:rPr lang="fa-IR" sz="4000" dirty="0"/>
              <a:t>وسایل نقلیه ای که برای انتقال مواد غذایی به کار می روند</a:t>
            </a:r>
          </a:p>
          <a:p>
            <a:pPr algn="r" rtl="1" eaLnBrk="1" hangingPunct="1">
              <a:buFontTx/>
              <a:buChar char="-"/>
              <a:defRPr/>
            </a:pPr>
            <a:r>
              <a:rPr lang="fa-IR" sz="4000" dirty="0"/>
              <a:t>انبارها و </a:t>
            </a:r>
            <a:r>
              <a:rPr lang="fa-IR" sz="4000" dirty="0" err="1"/>
              <a:t>سردخانه</a:t>
            </a:r>
            <a:r>
              <a:rPr lang="fa-IR" sz="4000" dirty="0"/>
              <a:t> های نگهداری مواد غذایی</a:t>
            </a:r>
          </a:p>
          <a:p>
            <a:pPr algn="r" rtl="1" eaLnBrk="1" hangingPunct="1">
              <a:buFontTx/>
              <a:buChar char="-"/>
              <a:defRPr/>
            </a:pPr>
            <a:r>
              <a:rPr lang="fa-IR" sz="4000" dirty="0"/>
              <a:t>مراکز تغذیه جمعی و از آن جمله آشپزخانه ها </a:t>
            </a:r>
          </a:p>
          <a:p>
            <a:pPr algn="r" rtl="1" eaLnBrk="1" hangingPunct="1">
              <a:buFontTx/>
              <a:buChar char="-"/>
              <a:defRPr/>
            </a:pPr>
            <a:r>
              <a:rPr lang="fa-IR" sz="4000" dirty="0"/>
              <a:t>بیمارستانهای صحرائی</a:t>
            </a:r>
          </a:p>
          <a:p>
            <a:pPr algn="r" rtl="1" eaLnBrk="1" hangingPunct="1">
              <a:buFontTx/>
              <a:buChar char="-"/>
              <a:defRPr/>
            </a:pPr>
            <a:r>
              <a:rPr lang="fa-IR" sz="4000" dirty="0"/>
              <a:t>مراکز توزیع شیر </a:t>
            </a:r>
            <a:endParaRPr lang="en-US" sz="4000" dirty="0"/>
          </a:p>
        </p:txBody>
      </p:sp>
    </p:spTree>
    <p:extLst>
      <p:ext uri="{BB962C8B-B14F-4D97-AF65-F5344CB8AC3E}">
        <p14:creationId xmlns:p14="http://schemas.microsoft.com/office/powerpoint/2010/main" val="32328529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3427"/>
                                        </p:tgtEl>
                                        <p:attrNameLst>
                                          <p:attrName>style.visibility</p:attrName>
                                        </p:attrNameLst>
                                      </p:cBhvr>
                                      <p:to>
                                        <p:strVal val="visible"/>
                                      </p:to>
                                    </p:set>
                                    <p:animEffect transition="in" filter="fade">
                                      <p:cBhvr>
                                        <p:cTn id="7" dur="1000"/>
                                        <p:tgtEl>
                                          <p:spTgt spid="103427"/>
                                        </p:tgtEl>
                                      </p:cBhvr>
                                    </p:animEffect>
                                    <p:anim calcmode="lin" valueType="num">
                                      <p:cBhvr>
                                        <p:cTn id="8" dur="1000" fill="hold"/>
                                        <p:tgtEl>
                                          <p:spTgt spid="103427"/>
                                        </p:tgtEl>
                                        <p:attrNameLst>
                                          <p:attrName>ppt_x</p:attrName>
                                        </p:attrNameLst>
                                      </p:cBhvr>
                                      <p:tavLst>
                                        <p:tav tm="0">
                                          <p:val>
                                            <p:strVal val="#ppt_x-.1"/>
                                          </p:val>
                                        </p:tav>
                                        <p:tav tm="100000">
                                          <p:val>
                                            <p:strVal val="#ppt_x"/>
                                          </p:val>
                                        </p:tav>
                                      </p:tavLst>
                                    </p:anim>
                                    <p:anim calcmode="lin" valueType="num">
                                      <p:cBhvr>
                                        <p:cTn id="9" dur="1000" fill="hold"/>
                                        <p:tgtEl>
                                          <p:spTgt spid="10342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3426">
                                            <p:txEl>
                                              <p:pRg st="0" end="0"/>
                                            </p:txEl>
                                          </p:spTgt>
                                        </p:tgtEl>
                                        <p:attrNameLst>
                                          <p:attrName>style.visibility</p:attrName>
                                        </p:attrNameLst>
                                      </p:cBhvr>
                                      <p:to>
                                        <p:strVal val="visible"/>
                                      </p:to>
                                    </p:set>
                                    <p:anim calcmode="discrete" valueType="clr">
                                      <p:cBhvr override="childStyle">
                                        <p:cTn id="14" dur="80"/>
                                        <p:tgtEl>
                                          <p:spTgt spid="1034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342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3426">
                                            <p:txEl>
                                              <p:pRg st="0" end="0"/>
                                            </p:txEl>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03426">
                                            <p:txEl>
                                              <p:pRg st="1" end="1"/>
                                            </p:txEl>
                                          </p:spTgt>
                                        </p:tgtEl>
                                        <p:attrNameLst>
                                          <p:attrName>style.visibility</p:attrName>
                                        </p:attrNameLst>
                                      </p:cBhvr>
                                      <p:to>
                                        <p:strVal val="visible"/>
                                      </p:to>
                                    </p:set>
                                    <p:anim calcmode="discrete" valueType="clr">
                                      <p:cBhvr override="childStyle">
                                        <p:cTn id="19" dur="80"/>
                                        <p:tgtEl>
                                          <p:spTgt spid="1034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342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03426">
                                            <p:txEl>
                                              <p:pRg st="1" end="1"/>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03426">
                                            <p:txEl>
                                              <p:pRg st="2" end="2"/>
                                            </p:txEl>
                                          </p:spTgt>
                                        </p:tgtEl>
                                        <p:attrNameLst>
                                          <p:attrName>style.visibility</p:attrName>
                                        </p:attrNameLst>
                                      </p:cBhvr>
                                      <p:to>
                                        <p:strVal val="visible"/>
                                      </p:to>
                                    </p:set>
                                    <p:anim calcmode="discrete" valueType="clr">
                                      <p:cBhvr override="childStyle">
                                        <p:cTn id="24" dur="80"/>
                                        <p:tgtEl>
                                          <p:spTgt spid="10342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3426">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103426">
                                            <p:txEl>
                                              <p:pRg st="2" end="2"/>
                                            </p:txEl>
                                          </p:spTgt>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03426">
                                            <p:txEl>
                                              <p:pRg st="3" end="3"/>
                                            </p:txEl>
                                          </p:spTgt>
                                        </p:tgtEl>
                                        <p:attrNameLst>
                                          <p:attrName>style.visibility</p:attrName>
                                        </p:attrNameLst>
                                      </p:cBhvr>
                                      <p:to>
                                        <p:strVal val="visible"/>
                                      </p:to>
                                    </p:set>
                                    <p:anim calcmode="discrete" valueType="clr">
                                      <p:cBhvr override="childStyle">
                                        <p:cTn id="29" dur="80"/>
                                        <p:tgtEl>
                                          <p:spTgt spid="10342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3426">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103426">
                                            <p:txEl>
                                              <p:pRg st="3" end="3"/>
                                            </p:txEl>
                                          </p:spTgt>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103426">
                                            <p:txEl>
                                              <p:pRg st="4" end="4"/>
                                            </p:txEl>
                                          </p:spTgt>
                                        </p:tgtEl>
                                        <p:attrNameLst>
                                          <p:attrName>style.visibility</p:attrName>
                                        </p:attrNameLst>
                                      </p:cBhvr>
                                      <p:to>
                                        <p:strVal val="visible"/>
                                      </p:to>
                                    </p:set>
                                    <p:anim calcmode="discrete" valueType="clr">
                                      <p:cBhvr override="childStyle">
                                        <p:cTn id="34" dur="80"/>
                                        <p:tgtEl>
                                          <p:spTgt spid="10342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3426">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10342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P spid="10342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title"/>
          </p:nvPr>
        </p:nvSpPr>
        <p:spPr/>
        <p:txBody>
          <a:bodyPr/>
          <a:lstStyle/>
          <a:p>
            <a:pPr algn="ctr" rtl="1" eaLnBrk="1" hangingPunct="1">
              <a:buFont typeface="Wingdings" pitchFamily="2" charset="2"/>
              <a:buChar char="v"/>
              <a:defRPr/>
            </a:pPr>
            <a:r>
              <a:rPr lang="fa-IR" dirty="0" smtClean="0"/>
              <a:t> </a:t>
            </a:r>
            <a:r>
              <a:rPr lang="fa-IR" sz="4000" dirty="0">
                <a:solidFill>
                  <a:srgbClr val="FF9999"/>
                </a:solidFill>
              </a:rPr>
              <a:t>چند نکته مهم که در ساماندهی تغذیه جمعی باید در نظر داشت  :</a:t>
            </a:r>
            <a:endParaRPr lang="en-US" sz="4000" dirty="0">
              <a:solidFill>
                <a:srgbClr val="FF9999"/>
              </a:solidFill>
            </a:endParaRPr>
          </a:p>
        </p:txBody>
      </p:sp>
      <p:sp>
        <p:nvSpPr>
          <p:cNvPr id="104450" name="Rectangle 2"/>
          <p:cNvSpPr>
            <a:spLocks noGrp="1" noChangeArrowheads="1"/>
          </p:cNvSpPr>
          <p:nvPr>
            <p:ph idx="1"/>
          </p:nvPr>
        </p:nvSpPr>
        <p:spPr>
          <a:xfrm>
            <a:off x="1981200" y="2043114"/>
            <a:ext cx="8229600" cy="3976687"/>
          </a:xfrm>
        </p:spPr>
        <p:txBody>
          <a:bodyPr>
            <a:normAutofit fontScale="92500" lnSpcReduction="10000"/>
          </a:bodyPr>
          <a:lstStyle/>
          <a:p>
            <a:pPr algn="just" rtl="1" eaLnBrk="1" hangingPunct="1">
              <a:lnSpc>
                <a:spcPct val="90000"/>
              </a:lnSpc>
              <a:buFontTx/>
              <a:buChar char="-"/>
              <a:defRPr/>
            </a:pPr>
            <a:r>
              <a:rPr lang="fa-IR" sz="4000" dirty="0"/>
              <a:t>استفاده از مکانهای موجود که وضع مناسبی برای حفظ حداقل استانداردها قابل قبول معیارهای مرکز تهیه و توزیع مواد غذائی را دارند مثل رستورانها ، تالارهای غذا خوری ، </a:t>
            </a:r>
            <a:r>
              <a:rPr lang="fa-IR" sz="4000" dirty="0" err="1"/>
              <a:t>هتلها</a:t>
            </a:r>
            <a:r>
              <a:rPr lang="fa-IR" sz="4000" dirty="0"/>
              <a:t> ، تالارهای اجتماعات عمومی ، مساجد ، مدارس </a:t>
            </a:r>
          </a:p>
          <a:p>
            <a:pPr algn="just" rtl="1" eaLnBrk="1" hangingPunct="1">
              <a:lnSpc>
                <a:spcPct val="90000"/>
              </a:lnSpc>
              <a:buFontTx/>
              <a:buChar char="-"/>
              <a:defRPr/>
            </a:pPr>
            <a:r>
              <a:rPr lang="fa-IR" sz="4000" dirty="0"/>
              <a:t>استفاده از آب آشامیدنی در تهیه مواد غذائی </a:t>
            </a:r>
            <a:endParaRPr lang="en-US" sz="4000" dirty="0"/>
          </a:p>
        </p:txBody>
      </p:sp>
    </p:spTree>
    <p:extLst>
      <p:ext uri="{BB962C8B-B14F-4D97-AF65-F5344CB8AC3E}">
        <p14:creationId xmlns:p14="http://schemas.microsoft.com/office/powerpoint/2010/main" val="2160154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1000"/>
                                        <p:tgtEl>
                                          <p:spTgt spid="104451"/>
                                        </p:tgtEl>
                                      </p:cBhvr>
                                    </p:animEffect>
                                    <p:anim calcmode="lin" valueType="num">
                                      <p:cBhvr>
                                        <p:cTn id="8" dur="1000" fill="hold"/>
                                        <p:tgtEl>
                                          <p:spTgt spid="104451"/>
                                        </p:tgtEl>
                                        <p:attrNameLst>
                                          <p:attrName>ppt_x</p:attrName>
                                        </p:attrNameLst>
                                      </p:cBhvr>
                                      <p:tavLst>
                                        <p:tav tm="0">
                                          <p:val>
                                            <p:strVal val="#ppt_x"/>
                                          </p:val>
                                        </p:tav>
                                        <p:tav tm="100000">
                                          <p:val>
                                            <p:strVal val="#ppt_x"/>
                                          </p:val>
                                        </p:tav>
                                      </p:tavLst>
                                    </p:anim>
                                    <p:anim calcmode="lin" valueType="num">
                                      <p:cBhvr>
                                        <p:cTn id="9" dur="1000" fill="hold"/>
                                        <p:tgtEl>
                                          <p:spTgt spid="10445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4450">
                                            <p:txEl>
                                              <p:pRg st="0" end="0"/>
                                            </p:txEl>
                                          </p:spTgt>
                                        </p:tgtEl>
                                        <p:attrNameLst>
                                          <p:attrName>style.visibility</p:attrName>
                                        </p:attrNameLst>
                                      </p:cBhvr>
                                      <p:to>
                                        <p:strVal val="visible"/>
                                      </p:to>
                                    </p:set>
                                    <p:anim calcmode="lin" valueType="num">
                                      <p:cBhvr>
                                        <p:cTn id="14" dur="1000" fill="hold"/>
                                        <p:tgtEl>
                                          <p:spTgt spid="104450">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044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4450">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4450">
                                            <p:txEl>
                                              <p:pRg st="1" end="1"/>
                                            </p:txEl>
                                          </p:spTgt>
                                        </p:tgtEl>
                                        <p:attrNameLst>
                                          <p:attrName>style.visibility</p:attrName>
                                        </p:attrNameLst>
                                      </p:cBhvr>
                                      <p:to>
                                        <p:strVal val="visible"/>
                                      </p:to>
                                    </p:set>
                                    <p:anim calcmode="lin" valueType="num">
                                      <p:cBhvr>
                                        <p:cTn id="19" dur="1000" fill="hold"/>
                                        <p:tgtEl>
                                          <p:spTgt spid="104450">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10445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4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908"/>
            <a:ext cx="10515600" cy="725920"/>
          </a:xfrm>
        </p:spPr>
        <p:txBody>
          <a:bodyPr>
            <a:normAutofit fontScale="90000"/>
          </a:bodyPr>
          <a:lstStyle/>
          <a:p>
            <a:pPr algn="r" rtl="1"/>
            <a:r>
              <a:rPr lang="fa-IR" sz="2800" dirty="0" smtClean="0"/>
              <a:t>شرح وظایف و برنامه عملیاتی مرکز سلامت محیط و کار</a:t>
            </a:r>
            <a:br>
              <a:rPr lang="fa-IR" sz="2800" dirty="0" smtClean="0"/>
            </a:br>
            <a:endParaRPr lang="en-US" sz="2800" dirty="0"/>
          </a:p>
        </p:txBody>
      </p:sp>
      <p:sp>
        <p:nvSpPr>
          <p:cNvPr id="3" name="Content Placeholder 2"/>
          <p:cNvSpPr>
            <a:spLocks noGrp="1"/>
          </p:cNvSpPr>
          <p:nvPr>
            <p:ph idx="1"/>
          </p:nvPr>
        </p:nvSpPr>
        <p:spPr>
          <a:xfrm>
            <a:off x="0" y="1111828"/>
            <a:ext cx="10515600" cy="5517573"/>
          </a:xfrm>
        </p:spPr>
        <p:txBody>
          <a:bodyPr>
            <a:normAutofit fontScale="77500" lnSpcReduction="20000"/>
          </a:bodyPr>
          <a:lstStyle/>
          <a:p>
            <a:pPr marL="0" indent="0" algn="r" rtl="1">
              <a:buNone/>
            </a:pPr>
            <a:r>
              <a:rPr lang="fa-IR" dirty="0" smtClean="0"/>
              <a:t>تسهیل </a:t>
            </a:r>
            <a:r>
              <a:rPr lang="fa-IR" dirty="0"/>
              <a:t>گری</a:t>
            </a:r>
          </a:p>
          <a:p>
            <a:pPr marL="0" indent="0" algn="r" rtl="1">
              <a:buNone/>
            </a:pPr>
            <a:r>
              <a:rPr lang="fa-IR" dirty="0"/>
              <a:t>سیاست : تسهیل و تسریع در ارائه خدمات مناسب به </a:t>
            </a:r>
            <a:r>
              <a:rPr lang="fa-IR" dirty="0" err="1"/>
              <a:t>زائرین</a:t>
            </a:r>
            <a:endParaRPr lang="fa-IR" dirty="0"/>
          </a:p>
          <a:p>
            <a:pPr marL="0" indent="0" algn="r" rtl="1">
              <a:buNone/>
            </a:pPr>
            <a:r>
              <a:rPr lang="fa-IR" dirty="0"/>
              <a:t>فعالیت ها:</a:t>
            </a:r>
          </a:p>
          <a:p>
            <a:pPr algn="r" rtl="1">
              <a:buFont typeface="Wingdings" panose="05000000000000000000" pitchFamily="2" charset="2"/>
              <a:buChar char="q"/>
            </a:pPr>
            <a:r>
              <a:rPr lang="fa-IR" dirty="0" smtClean="0"/>
              <a:t>پیگیری </a:t>
            </a:r>
            <a:r>
              <a:rPr lang="fa-IR" dirty="0"/>
              <a:t>جهت تأمین محل اسکان برای تیم های عملیاتی مستقر در پایانه های مرزی</a:t>
            </a:r>
          </a:p>
          <a:p>
            <a:pPr algn="r" rtl="1">
              <a:buFont typeface="Wingdings" panose="05000000000000000000" pitchFamily="2" charset="2"/>
              <a:buChar char="q"/>
            </a:pPr>
            <a:r>
              <a:rPr lang="fa-IR" dirty="0" smtClean="0"/>
              <a:t>پیگیری </a:t>
            </a:r>
            <a:r>
              <a:rPr lang="fa-IR" dirty="0"/>
              <a:t>جهت تأمین محل اسکان برای تیم های عملیاتی مستقر در پایانه های مرزی</a:t>
            </a:r>
          </a:p>
          <a:p>
            <a:pPr algn="r" rtl="1">
              <a:buFont typeface="Wingdings" panose="05000000000000000000" pitchFamily="2" charset="2"/>
              <a:buChar char="q"/>
            </a:pPr>
            <a:r>
              <a:rPr lang="fa-IR" dirty="0" smtClean="0"/>
              <a:t>تامین </a:t>
            </a:r>
            <a:r>
              <a:rPr lang="fa-IR" dirty="0"/>
              <a:t>وسایل نقلیه مناسب جهت رفع فوری نیازها و مشکلات</a:t>
            </a:r>
          </a:p>
          <a:p>
            <a:pPr algn="r" rtl="1">
              <a:buFont typeface="Wingdings" panose="05000000000000000000" pitchFamily="2" charset="2"/>
              <a:buChar char="q"/>
            </a:pPr>
            <a:r>
              <a:rPr lang="fa-IR" dirty="0" smtClean="0"/>
              <a:t>تامین </a:t>
            </a:r>
            <a:r>
              <a:rPr lang="fa-IR" dirty="0"/>
              <a:t>وسایل حفاظت فردی جهت کلیه پرسنل و افراد شاغل جهت جلوگیری از طغیان بیماری</a:t>
            </a:r>
          </a:p>
          <a:p>
            <a:pPr algn="r" rtl="1">
              <a:buFont typeface="Wingdings" panose="05000000000000000000" pitchFamily="2" charset="2"/>
              <a:buChar char="q"/>
            </a:pPr>
            <a:r>
              <a:rPr lang="fa-IR" dirty="0" smtClean="0"/>
              <a:t>پیگیری </a:t>
            </a:r>
            <a:r>
              <a:rPr lang="fa-IR" dirty="0"/>
              <a:t>جهت تامین چادر به اندازه کافی در محوطه با آرم معاونت بهداشتی</a:t>
            </a:r>
          </a:p>
          <a:p>
            <a:pPr algn="r" rtl="1">
              <a:buFont typeface="Wingdings" panose="05000000000000000000" pitchFamily="2" charset="2"/>
              <a:buChar char="q"/>
            </a:pPr>
            <a:r>
              <a:rPr lang="fa-IR" dirty="0" smtClean="0"/>
              <a:t>تامین </a:t>
            </a:r>
            <a:r>
              <a:rPr lang="fa-IR" dirty="0"/>
              <a:t>تجهیزات فنی شامل: کیت کامل لباس فرم- کیت نمونه برداری آب و مواد غذایی و... - کیت فنی موقعیت یابی </a:t>
            </a:r>
            <a:r>
              <a:rPr lang="en-US" dirty="0"/>
              <a:t>GPS -</a:t>
            </a:r>
            <a:r>
              <a:rPr lang="fa-IR" dirty="0"/>
              <a:t>قطب</a:t>
            </a:r>
          </a:p>
          <a:p>
            <a:pPr algn="r" rtl="1">
              <a:buFont typeface="Wingdings" panose="05000000000000000000" pitchFamily="2" charset="2"/>
              <a:buChar char="q"/>
            </a:pPr>
            <a:r>
              <a:rPr lang="fa-IR" dirty="0"/>
              <a:t>نما- </a:t>
            </a:r>
            <a:r>
              <a:rPr lang="fa-IR" dirty="0" err="1"/>
              <a:t>دماسنج</a:t>
            </a:r>
            <a:r>
              <a:rPr lang="fa-IR" dirty="0"/>
              <a:t> </a:t>
            </a:r>
            <a:endParaRPr lang="fa-IR" dirty="0" smtClean="0"/>
          </a:p>
          <a:p>
            <a:pPr algn="r" rtl="1">
              <a:buFont typeface="Wingdings" panose="05000000000000000000" pitchFamily="2" charset="2"/>
              <a:buChar char="q"/>
            </a:pPr>
            <a:r>
              <a:rPr lang="fa-IR" dirty="0" smtClean="0"/>
              <a:t>هماهنگی </a:t>
            </a:r>
            <a:r>
              <a:rPr lang="fa-IR" dirty="0"/>
              <a:t>به منظور جلو گیری از </a:t>
            </a:r>
            <a:r>
              <a:rPr lang="fa-IR" dirty="0" smtClean="0"/>
              <a:t>فعالیت </a:t>
            </a:r>
            <a:r>
              <a:rPr lang="fa-IR" dirty="0"/>
              <a:t>دوره گردان و دستفروشان مواد غذایی فاسد شدنی با دستگاه های مرتبط</a:t>
            </a:r>
          </a:p>
          <a:p>
            <a:pPr algn="r" rtl="1">
              <a:buFont typeface="Wingdings" panose="05000000000000000000" pitchFamily="2" charset="2"/>
              <a:buChar char="q"/>
            </a:pPr>
            <a:r>
              <a:rPr lang="fa-IR" dirty="0" smtClean="0"/>
              <a:t>تشدید </a:t>
            </a:r>
            <a:r>
              <a:rPr lang="fa-IR" dirty="0"/>
              <a:t>کنترل و بازرسی بهداشتی کلیه مراکز عرضه و فروش و تهیه مواد غذایی و اماکن عمومی و بین راهی</a:t>
            </a:r>
          </a:p>
          <a:p>
            <a:pPr algn="r" rtl="1">
              <a:buFont typeface="Wingdings" panose="05000000000000000000" pitchFamily="2" charset="2"/>
              <a:buChar char="q"/>
            </a:pPr>
            <a:r>
              <a:rPr lang="fa-IR" dirty="0" smtClean="0"/>
              <a:t>حضور </a:t>
            </a:r>
            <a:r>
              <a:rPr lang="fa-IR" dirty="0"/>
              <a:t>تیم های عملیاتی در مناطق تعریف شده</a:t>
            </a:r>
          </a:p>
          <a:p>
            <a:pPr algn="r" rtl="1">
              <a:buFont typeface="Wingdings" panose="05000000000000000000" pitchFamily="2" charset="2"/>
              <a:buChar char="q"/>
            </a:pPr>
            <a:r>
              <a:rPr lang="fa-IR" dirty="0" smtClean="0"/>
              <a:t>کنترل </a:t>
            </a:r>
            <a:r>
              <a:rPr lang="fa-IR" dirty="0"/>
              <a:t>موکب ها و مراکز اسکان </a:t>
            </a:r>
            <a:r>
              <a:rPr lang="fa-IR" dirty="0" err="1"/>
              <a:t>زائرین</a:t>
            </a:r>
            <a:r>
              <a:rPr lang="fa-IR" dirty="0"/>
              <a:t> ایرانی در عراق</a:t>
            </a:r>
          </a:p>
          <a:p>
            <a:pPr algn="r" rtl="1">
              <a:buFont typeface="Wingdings" panose="05000000000000000000" pitchFamily="2" charset="2"/>
              <a:buChar char="q"/>
            </a:pPr>
            <a:r>
              <a:rPr lang="fa-IR" dirty="0" smtClean="0"/>
              <a:t>آموزش </a:t>
            </a:r>
            <a:r>
              <a:rPr lang="fa-IR" dirty="0" err="1"/>
              <a:t>خادمین</a:t>
            </a:r>
            <a:r>
              <a:rPr lang="fa-IR" dirty="0"/>
              <a:t> موکب ها و مراکز اسکان </a:t>
            </a:r>
            <a:r>
              <a:rPr lang="fa-IR" dirty="0" err="1"/>
              <a:t>زائرین</a:t>
            </a:r>
            <a:r>
              <a:rPr lang="fa-IR" dirty="0"/>
              <a:t> در </a:t>
            </a:r>
            <a:r>
              <a:rPr lang="fa-IR" dirty="0" smtClean="0"/>
              <a:t>عراق</a:t>
            </a:r>
          </a:p>
          <a:p>
            <a:pPr algn="r" rtl="1">
              <a:buFont typeface="Wingdings" panose="05000000000000000000" pitchFamily="2" charset="2"/>
              <a:buChar char="q"/>
            </a:pPr>
            <a:r>
              <a:rPr lang="fa-IR" dirty="0" smtClean="0"/>
              <a:t>آموزش </a:t>
            </a:r>
            <a:r>
              <a:rPr lang="fa-IR" dirty="0"/>
              <a:t>گروهی و دسته جمعی </a:t>
            </a:r>
            <a:r>
              <a:rPr lang="fa-IR" dirty="0" err="1"/>
              <a:t>زائرین</a:t>
            </a:r>
            <a:r>
              <a:rPr lang="fa-IR" dirty="0"/>
              <a:t> در عراق</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endParaRPr lang="en-US" dirty="0"/>
          </a:p>
        </p:txBody>
      </p:sp>
    </p:spTree>
    <p:extLst>
      <p:ext uri="{BB962C8B-B14F-4D97-AF65-F5344CB8AC3E}">
        <p14:creationId xmlns:p14="http://schemas.microsoft.com/office/powerpoint/2010/main" val="19116851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1981200" y="381001"/>
            <a:ext cx="8229600" cy="5821363"/>
          </a:xfrm>
        </p:spPr>
        <p:txBody>
          <a:bodyPr>
            <a:normAutofit fontScale="92500" lnSpcReduction="20000"/>
          </a:bodyPr>
          <a:lstStyle/>
          <a:p>
            <a:pPr algn="just" rtl="1" eaLnBrk="1" hangingPunct="1">
              <a:buFontTx/>
              <a:buChar char="-"/>
              <a:defRPr/>
            </a:pPr>
            <a:r>
              <a:rPr lang="fa-IR" sz="3600" dirty="0"/>
              <a:t>وجود یا تهیه سرویسهای بهداشتی متناسب با تعداد افراد دخیل در تهیه و طبخ و توزیع مواد غذایی</a:t>
            </a:r>
          </a:p>
          <a:p>
            <a:pPr algn="just" rtl="1" eaLnBrk="1" hangingPunct="1">
              <a:buFontTx/>
              <a:buChar char="-"/>
              <a:defRPr/>
            </a:pPr>
            <a:r>
              <a:rPr lang="fa-IR" sz="3600" dirty="0"/>
              <a:t>نظافت بهداشتی مستمر </a:t>
            </a:r>
            <a:r>
              <a:rPr lang="fa-IR" sz="3600" dirty="0" err="1"/>
              <a:t>سرویسها</a:t>
            </a:r>
            <a:endParaRPr lang="fa-IR" sz="3600" dirty="0"/>
          </a:p>
          <a:p>
            <a:pPr algn="just" rtl="1" eaLnBrk="1" hangingPunct="1">
              <a:buFontTx/>
              <a:buChar char="-"/>
              <a:defRPr/>
            </a:pPr>
            <a:r>
              <a:rPr lang="fa-IR" sz="3600" dirty="0"/>
              <a:t>تهیه صابون برای هر فرد یا مایع دستشویی و حوله انفرادی جهت استفاده کارگران مواد غذایی</a:t>
            </a:r>
          </a:p>
          <a:p>
            <a:pPr algn="just" rtl="1" eaLnBrk="1" hangingPunct="1">
              <a:buFontTx/>
              <a:buChar char="-"/>
              <a:defRPr/>
            </a:pPr>
            <a:r>
              <a:rPr lang="fa-IR" sz="3600" dirty="0"/>
              <a:t>نصب </a:t>
            </a:r>
            <a:r>
              <a:rPr lang="fa-IR" sz="3600" dirty="0" err="1"/>
              <a:t>ظرفشویی</a:t>
            </a:r>
            <a:r>
              <a:rPr lang="fa-IR" sz="3600" dirty="0"/>
              <a:t> های مناسب و کافی</a:t>
            </a:r>
          </a:p>
          <a:p>
            <a:pPr algn="just" rtl="1" eaLnBrk="1" hangingPunct="1">
              <a:buFontTx/>
              <a:buChar char="-"/>
              <a:defRPr/>
            </a:pPr>
            <a:r>
              <a:rPr lang="fa-IR" sz="3600" dirty="0" err="1"/>
              <a:t>گندزادیی</a:t>
            </a:r>
            <a:r>
              <a:rPr lang="fa-IR" sz="3600" dirty="0"/>
              <a:t> ظروف بعد از شستشو ( فرو بردن در آب جوش به مدت 5 دقیقه ـــ فرو بردن در محلول کلر 100 میلی گرم در لیتر به مدت 30 ثانیه )</a:t>
            </a:r>
            <a:endParaRPr lang="en-US" sz="3600" dirty="0"/>
          </a:p>
        </p:txBody>
      </p:sp>
    </p:spTree>
    <p:extLst>
      <p:ext uri="{BB962C8B-B14F-4D97-AF65-F5344CB8AC3E}">
        <p14:creationId xmlns:p14="http://schemas.microsoft.com/office/powerpoint/2010/main" val="1024269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 calcmode="lin" valueType="num">
                                      <p:cBhvr>
                                        <p:cTn id="7" dur="1000" fill="hold"/>
                                        <p:tgtEl>
                                          <p:spTgt spid="1054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54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5474">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5474">
                                            <p:txEl>
                                              <p:pRg st="1" end="1"/>
                                            </p:txEl>
                                          </p:spTgt>
                                        </p:tgtEl>
                                        <p:attrNameLst>
                                          <p:attrName>style.visibility</p:attrName>
                                        </p:attrNameLst>
                                      </p:cBhvr>
                                      <p:to>
                                        <p:strVal val="visible"/>
                                      </p:to>
                                    </p:set>
                                    <p:anim calcmode="lin" valueType="num">
                                      <p:cBhvr>
                                        <p:cTn id="12" dur="1000" fill="hold"/>
                                        <p:tgtEl>
                                          <p:spTgt spid="10547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547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5474">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5474">
                                            <p:txEl>
                                              <p:pRg st="2" end="2"/>
                                            </p:txEl>
                                          </p:spTgt>
                                        </p:tgtEl>
                                        <p:attrNameLst>
                                          <p:attrName>style.visibility</p:attrName>
                                        </p:attrNameLst>
                                      </p:cBhvr>
                                      <p:to>
                                        <p:strVal val="visible"/>
                                      </p:to>
                                    </p:set>
                                    <p:anim calcmode="lin" valueType="num">
                                      <p:cBhvr>
                                        <p:cTn id="17" dur="1000" fill="hold"/>
                                        <p:tgtEl>
                                          <p:spTgt spid="105474">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547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5474">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5474">
                                            <p:txEl>
                                              <p:pRg st="3" end="3"/>
                                            </p:txEl>
                                          </p:spTgt>
                                        </p:tgtEl>
                                        <p:attrNameLst>
                                          <p:attrName>style.visibility</p:attrName>
                                        </p:attrNameLst>
                                      </p:cBhvr>
                                      <p:to>
                                        <p:strVal val="visible"/>
                                      </p:to>
                                    </p:set>
                                    <p:anim calcmode="lin" valueType="num">
                                      <p:cBhvr>
                                        <p:cTn id="22" dur="1000" fill="hold"/>
                                        <p:tgtEl>
                                          <p:spTgt spid="105474">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10547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5474">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05474">
                                            <p:txEl>
                                              <p:pRg st="4" end="4"/>
                                            </p:txEl>
                                          </p:spTgt>
                                        </p:tgtEl>
                                        <p:attrNameLst>
                                          <p:attrName>style.visibility</p:attrName>
                                        </p:attrNameLst>
                                      </p:cBhvr>
                                      <p:to>
                                        <p:strVal val="visible"/>
                                      </p:to>
                                    </p:set>
                                    <p:anim calcmode="lin" valueType="num">
                                      <p:cBhvr>
                                        <p:cTn id="27" dur="1000" fill="hold"/>
                                        <p:tgtEl>
                                          <p:spTgt spid="105474">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10547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54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idx="1"/>
          </p:nvPr>
        </p:nvSpPr>
        <p:spPr>
          <a:xfrm>
            <a:off x="1752600" y="304800"/>
            <a:ext cx="8686800" cy="5943600"/>
          </a:xfrm>
        </p:spPr>
        <p:txBody>
          <a:bodyPr>
            <a:normAutofit fontScale="92500"/>
          </a:bodyPr>
          <a:lstStyle/>
          <a:p>
            <a:pPr algn="just" rtl="1" eaLnBrk="1" hangingPunct="1">
              <a:lnSpc>
                <a:spcPct val="90000"/>
              </a:lnSpc>
              <a:buFontTx/>
              <a:buChar char="-"/>
              <a:defRPr/>
            </a:pPr>
            <a:r>
              <a:rPr lang="fa-IR" sz="4000" dirty="0"/>
              <a:t>تهیه لگن به تعداد کافی جهت شستشوی میوه و سبزیها قبل از پخت</a:t>
            </a:r>
          </a:p>
          <a:p>
            <a:pPr algn="just" rtl="1" eaLnBrk="1" hangingPunct="1">
              <a:lnSpc>
                <a:spcPct val="90000"/>
              </a:lnSpc>
              <a:buFontTx/>
              <a:buChar char="-"/>
              <a:defRPr/>
            </a:pPr>
            <a:r>
              <a:rPr lang="fa-IR" sz="4000" dirty="0"/>
              <a:t>در صورت عدم اجتناب از توزیع میوه و سبزی </a:t>
            </a:r>
            <a:r>
              <a:rPr lang="fa-IR" sz="4000" dirty="0" err="1"/>
              <a:t>بصورت</a:t>
            </a:r>
            <a:r>
              <a:rPr lang="fa-IR" sz="4000" dirty="0"/>
              <a:t> خام به جهت رژیم غذایی حتماً مراحل </a:t>
            </a:r>
            <a:r>
              <a:rPr lang="fa-IR" sz="4000" dirty="0" err="1"/>
              <a:t>سالمسازی</a:t>
            </a:r>
            <a:r>
              <a:rPr lang="fa-IR" sz="4000" dirty="0"/>
              <a:t> انجام شده و به اندازه مصرف خانوار یا فرد بسته بندی مناسب در محل انجام و سپس توزیع گردند </a:t>
            </a:r>
          </a:p>
          <a:p>
            <a:pPr algn="just" rtl="1" eaLnBrk="1" hangingPunct="1">
              <a:lnSpc>
                <a:spcPct val="90000"/>
              </a:lnSpc>
              <a:buFontTx/>
              <a:buChar char="-"/>
              <a:defRPr/>
            </a:pPr>
            <a:r>
              <a:rPr lang="fa-IR" sz="4000" dirty="0"/>
              <a:t>تعبیه سرویسهای عمومی در نزدیکی مراکز تغذیه جمعی جهت استفاده مراجعه </a:t>
            </a:r>
            <a:r>
              <a:rPr lang="fa-IR" sz="4000" dirty="0" err="1"/>
              <a:t>کنندگان</a:t>
            </a:r>
            <a:r>
              <a:rPr lang="fa-IR" sz="4000" dirty="0"/>
              <a:t> و رعایت نظافت و ضدعفونی مستمر </a:t>
            </a:r>
            <a:r>
              <a:rPr lang="fa-IR" sz="4000" dirty="0" err="1"/>
              <a:t>سرویسها</a:t>
            </a:r>
            <a:r>
              <a:rPr lang="fa-IR" sz="4000" dirty="0"/>
              <a:t> </a:t>
            </a:r>
            <a:endParaRPr lang="en-US" sz="4000" dirty="0"/>
          </a:p>
        </p:txBody>
      </p:sp>
    </p:spTree>
    <p:extLst>
      <p:ext uri="{BB962C8B-B14F-4D97-AF65-F5344CB8AC3E}">
        <p14:creationId xmlns:p14="http://schemas.microsoft.com/office/powerpoint/2010/main" val="2622519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p:cTn id="7" dur="1000" fill="hold"/>
                                        <p:tgtEl>
                                          <p:spTgt spid="10649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64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6498">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 calcmode="lin" valueType="num">
                                      <p:cBhvr>
                                        <p:cTn id="12" dur="1000" fill="hold"/>
                                        <p:tgtEl>
                                          <p:spTgt spid="106498">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649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6498">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 calcmode="lin" valueType="num">
                                      <p:cBhvr>
                                        <p:cTn id="17" dur="1000" fill="hold"/>
                                        <p:tgtEl>
                                          <p:spTgt spid="106498">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649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64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1981200" y="304800"/>
            <a:ext cx="8229600" cy="6096000"/>
          </a:xfrm>
        </p:spPr>
        <p:txBody>
          <a:bodyPr>
            <a:normAutofit fontScale="92500" lnSpcReduction="10000"/>
          </a:bodyPr>
          <a:lstStyle/>
          <a:p>
            <a:pPr algn="just" rtl="1" eaLnBrk="1" hangingPunct="1">
              <a:lnSpc>
                <a:spcPct val="90000"/>
              </a:lnSpc>
              <a:buFontTx/>
              <a:buChar char="-"/>
              <a:defRPr/>
            </a:pPr>
            <a:r>
              <a:rPr lang="fa-IR" sz="3600" dirty="0"/>
              <a:t>دفع صحیح فاضلاب آشپزخانه در شرایط اضطراری </a:t>
            </a:r>
          </a:p>
          <a:p>
            <a:pPr algn="just" rtl="1" eaLnBrk="1" hangingPunct="1">
              <a:lnSpc>
                <a:spcPct val="90000"/>
              </a:lnSpc>
              <a:buFontTx/>
              <a:buChar char="-"/>
              <a:defRPr/>
            </a:pPr>
            <a:r>
              <a:rPr lang="fa-IR" sz="3600" dirty="0"/>
              <a:t>وجود تعداد کافی سطل زباله </a:t>
            </a:r>
            <a:r>
              <a:rPr lang="fa-IR" sz="3600" dirty="0" err="1"/>
              <a:t>درپوش</a:t>
            </a:r>
            <a:r>
              <a:rPr lang="fa-IR" sz="3600" dirty="0"/>
              <a:t> دار و مناسب جهت جمع آوری و نگهداری صحیح زباله های تولیدی مراکز تغذیه جمعی </a:t>
            </a:r>
          </a:p>
          <a:p>
            <a:pPr algn="just" rtl="1" eaLnBrk="1" hangingPunct="1">
              <a:lnSpc>
                <a:spcPct val="90000"/>
              </a:lnSpc>
              <a:buFontTx/>
              <a:buChar char="-"/>
              <a:defRPr/>
            </a:pPr>
            <a:r>
              <a:rPr lang="fa-IR" sz="3600" dirty="0"/>
              <a:t>خدمات انتقال زباله از مراکز تغذیه جمعی باید مستمر و در زمانهای کوتاه صورت پذیرد تا </a:t>
            </a:r>
            <a:r>
              <a:rPr lang="fa-IR" sz="3600" dirty="0" err="1"/>
              <a:t>ازتجمع</a:t>
            </a:r>
            <a:r>
              <a:rPr lang="fa-IR" sz="3600" dirty="0"/>
              <a:t> حشرات و جوندگان در مجاورت مراکز مذکور جلوگیری شود </a:t>
            </a:r>
          </a:p>
          <a:p>
            <a:pPr algn="just" rtl="1" eaLnBrk="1" hangingPunct="1">
              <a:lnSpc>
                <a:spcPct val="90000"/>
              </a:lnSpc>
              <a:buFontTx/>
              <a:buChar char="-"/>
              <a:defRPr/>
            </a:pPr>
            <a:r>
              <a:rPr lang="fa-IR" sz="3600" dirty="0"/>
              <a:t>کلیه تجهیزات و ظروف در هنگام استفاده باید تا  حد امکان پاک نگاه داشته شوند و بعد از هر غذا به طور کامل شستشو و </a:t>
            </a:r>
            <a:r>
              <a:rPr lang="fa-IR" sz="3600" dirty="0" err="1"/>
              <a:t>گندزادیی</a:t>
            </a:r>
            <a:r>
              <a:rPr lang="fa-IR" sz="3600" dirty="0"/>
              <a:t> گردند .</a:t>
            </a:r>
            <a:endParaRPr lang="en-US" sz="3600" dirty="0"/>
          </a:p>
        </p:txBody>
      </p:sp>
    </p:spTree>
    <p:extLst>
      <p:ext uri="{BB962C8B-B14F-4D97-AF65-F5344CB8AC3E}">
        <p14:creationId xmlns:p14="http://schemas.microsoft.com/office/powerpoint/2010/main" val="2789236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 calcmode="lin" valueType="num">
                                      <p:cBhvr>
                                        <p:cTn id="7" dur="1000" fill="hold"/>
                                        <p:tgtEl>
                                          <p:spTgt spid="10752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75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7522">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7522">
                                            <p:txEl>
                                              <p:pRg st="1" end="1"/>
                                            </p:txEl>
                                          </p:spTgt>
                                        </p:tgtEl>
                                        <p:attrNameLst>
                                          <p:attrName>style.visibility</p:attrName>
                                        </p:attrNameLst>
                                      </p:cBhvr>
                                      <p:to>
                                        <p:strVal val="visible"/>
                                      </p:to>
                                    </p:set>
                                    <p:anim calcmode="lin" valueType="num">
                                      <p:cBhvr>
                                        <p:cTn id="12" dur="1000" fill="hold"/>
                                        <p:tgtEl>
                                          <p:spTgt spid="107522">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752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7522">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7522">
                                            <p:txEl>
                                              <p:pRg st="2" end="2"/>
                                            </p:txEl>
                                          </p:spTgt>
                                        </p:tgtEl>
                                        <p:attrNameLst>
                                          <p:attrName>style.visibility</p:attrName>
                                        </p:attrNameLst>
                                      </p:cBhvr>
                                      <p:to>
                                        <p:strVal val="visible"/>
                                      </p:to>
                                    </p:set>
                                    <p:anim calcmode="lin" valueType="num">
                                      <p:cBhvr>
                                        <p:cTn id="17" dur="1000" fill="hold"/>
                                        <p:tgtEl>
                                          <p:spTgt spid="107522">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752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7522">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7522">
                                            <p:txEl>
                                              <p:pRg st="3" end="3"/>
                                            </p:txEl>
                                          </p:spTgt>
                                        </p:tgtEl>
                                        <p:attrNameLst>
                                          <p:attrName>style.visibility</p:attrName>
                                        </p:attrNameLst>
                                      </p:cBhvr>
                                      <p:to>
                                        <p:strVal val="visible"/>
                                      </p:to>
                                    </p:set>
                                    <p:anim calcmode="lin" valueType="num">
                                      <p:cBhvr>
                                        <p:cTn id="22" dur="1000" fill="hold"/>
                                        <p:tgtEl>
                                          <p:spTgt spid="107522">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10752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75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idx="1"/>
          </p:nvPr>
        </p:nvSpPr>
        <p:spPr>
          <a:xfrm>
            <a:off x="1981200" y="381000"/>
            <a:ext cx="8229600" cy="6096000"/>
          </a:xfrm>
        </p:spPr>
        <p:txBody>
          <a:bodyPr>
            <a:normAutofit fontScale="92500" lnSpcReduction="20000"/>
          </a:bodyPr>
          <a:lstStyle/>
          <a:p>
            <a:pPr algn="just" rtl="1" eaLnBrk="1" hangingPunct="1">
              <a:lnSpc>
                <a:spcPct val="90000"/>
              </a:lnSpc>
              <a:buFontTx/>
              <a:buChar char="-"/>
              <a:defRPr/>
            </a:pPr>
            <a:r>
              <a:rPr lang="fa-IR" sz="4000" dirty="0"/>
              <a:t>فقط غذایی می تواند در آشپزخانه باشد که قرار است همان روز مورد استفاده قرار گیرد </a:t>
            </a:r>
          </a:p>
          <a:p>
            <a:pPr algn="just" rtl="1" eaLnBrk="1" hangingPunct="1">
              <a:lnSpc>
                <a:spcPct val="90000"/>
              </a:lnSpc>
              <a:buFontTx/>
              <a:buChar char="-"/>
              <a:defRPr/>
            </a:pPr>
            <a:r>
              <a:rPr lang="fa-IR" sz="4000" dirty="0"/>
              <a:t>در محلهایی که تسهیلات سرد کردن مواد غذایی موجود نیست و یا ناکافی است باید مواد غذایی فاسد شدنی براساس نیاز روزانه تهیه و هرچه زودتر پخته و تقسیم شوند </a:t>
            </a:r>
          </a:p>
          <a:p>
            <a:pPr algn="just" rtl="1" eaLnBrk="1" hangingPunct="1">
              <a:lnSpc>
                <a:spcPct val="90000"/>
              </a:lnSpc>
              <a:buFontTx/>
              <a:buChar char="-"/>
              <a:defRPr/>
            </a:pPr>
            <a:r>
              <a:rPr lang="fa-IR" sz="4000" dirty="0"/>
              <a:t>استفاده از ظروف یکبار مصرف مناسب برای غذاهای گرم و سرد تا استقرار بلا دیدگان در مکانهای موقت </a:t>
            </a:r>
          </a:p>
          <a:p>
            <a:pPr algn="just" rtl="1" eaLnBrk="1" hangingPunct="1">
              <a:lnSpc>
                <a:spcPct val="90000"/>
              </a:lnSpc>
              <a:buFontTx/>
              <a:buChar char="-"/>
              <a:defRPr/>
            </a:pPr>
            <a:r>
              <a:rPr lang="fa-IR" sz="4000" dirty="0"/>
              <a:t>کنترل بهداشت فردی کارکنان تهیه و توزیع </a:t>
            </a:r>
            <a:r>
              <a:rPr lang="fa-IR" sz="4000" dirty="0" err="1"/>
              <a:t>کنندگان</a:t>
            </a:r>
            <a:r>
              <a:rPr lang="fa-IR" sz="4000" dirty="0"/>
              <a:t> مواد غذایی </a:t>
            </a:r>
            <a:endParaRPr lang="en-US" sz="4000" dirty="0"/>
          </a:p>
        </p:txBody>
      </p:sp>
    </p:spTree>
    <p:extLst>
      <p:ext uri="{BB962C8B-B14F-4D97-AF65-F5344CB8AC3E}">
        <p14:creationId xmlns:p14="http://schemas.microsoft.com/office/powerpoint/2010/main" val="2732986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p:cTn id="7" dur="1000" fill="hold"/>
                                        <p:tgtEl>
                                          <p:spTgt spid="10854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854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8546">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8546">
                                            <p:txEl>
                                              <p:pRg st="1" end="1"/>
                                            </p:txEl>
                                          </p:spTgt>
                                        </p:tgtEl>
                                        <p:attrNameLst>
                                          <p:attrName>style.visibility</p:attrName>
                                        </p:attrNameLst>
                                      </p:cBhvr>
                                      <p:to>
                                        <p:strVal val="visible"/>
                                      </p:to>
                                    </p:set>
                                    <p:anim calcmode="lin" valueType="num">
                                      <p:cBhvr>
                                        <p:cTn id="12" dur="1000" fill="hold"/>
                                        <p:tgtEl>
                                          <p:spTgt spid="10854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854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8546">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8546">
                                            <p:txEl>
                                              <p:pRg st="2" end="2"/>
                                            </p:txEl>
                                          </p:spTgt>
                                        </p:tgtEl>
                                        <p:attrNameLst>
                                          <p:attrName>style.visibility</p:attrName>
                                        </p:attrNameLst>
                                      </p:cBhvr>
                                      <p:to>
                                        <p:strVal val="visible"/>
                                      </p:to>
                                    </p:set>
                                    <p:anim calcmode="lin" valueType="num">
                                      <p:cBhvr>
                                        <p:cTn id="17" dur="1000" fill="hold"/>
                                        <p:tgtEl>
                                          <p:spTgt spid="10854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854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8546">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8546">
                                            <p:txEl>
                                              <p:pRg st="3" end="3"/>
                                            </p:txEl>
                                          </p:spTgt>
                                        </p:tgtEl>
                                        <p:attrNameLst>
                                          <p:attrName>style.visibility</p:attrName>
                                        </p:attrNameLst>
                                      </p:cBhvr>
                                      <p:to>
                                        <p:strVal val="visible"/>
                                      </p:to>
                                    </p:set>
                                    <p:anim calcmode="lin" valueType="num">
                                      <p:cBhvr>
                                        <p:cTn id="22" dur="1000" fill="hold"/>
                                        <p:tgtEl>
                                          <p:spTgt spid="108546">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10854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8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p:txBody>
          <a:bodyPr/>
          <a:lstStyle/>
          <a:p>
            <a:pPr algn="ctr" rtl="1" eaLnBrk="1" hangingPunct="1">
              <a:buFont typeface="Wingdings" pitchFamily="2" charset="2"/>
              <a:buChar char="v"/>
              <a:defRPr/>
            </a:pPr>
            <a:r>
              <a:rPr lang="fa-IR" dirty="0" smtClean="0">
                <a:solidFill>
                  <a:srgbClr val="FF9999"/>
                </a:solidFill>
              </a:rPr>
              <a:t>اهمیت رعایت بهداشت فردی کارکنان مواد غذائی و اقدامات لازم :</a:t>
            </a:r>
            <a:endParaRPr lang="en-US" dirty="0" smtClean="0">
              <a:solidFill>
                <a:srgbClr val="FF9999"/>
              </a:solidFill>
            </a:endParaRPr>
          </a:p>
        </p:txBody>
      </p:sp>
      <p:sp>
        <p:nvSpPr>
          <p:cNvPr id="109570" name="Rectangle 2"/>
          <p:cNvSpPr>
            <a:spLocks noGrp="1" noChangeArrowheads="1"/>
          </p:cNvSpPr>
          <p:nvPr>
            <p:ph idx="1"/>
          </p:nvPr>
        </p:nvSpPr>
        <p:spPr>
          <a:xfrm>
            <a:off x="1981200" y="2320926"/>
            <a:ext cx="8229600" cy="3698875"/>
          </a:xfrm>
        </p:spPr>
        <p:txBody>
          <a:bodyPr>
            <a:normAutofit fontScale="92500" lnSpcReduction="20000"/>
          </a:bodyPr>
          <a:lstStyle/>
          <a:p>
            <a:pPr algn="just" rtl="1" eaLnBrk="1" hangingPunct="1">
              <a:lnSpc>
                <a:spcPct val="90000"/>
              </a:lnSpc>
              <a:buFontTx/>
              <a:buNone/>
              <a:defRPr/>
            </a:pPr>
            <a:r>
              <a:rPr lang="fa-IR" sz="4000" dirty="0"/>
              <a:t>اگر تمام موارد محیطی و </a:t>
            </a:r>
            <a:r>
              <a:rPr lang="fa-IR" sz="4000" dirty="0" err="1"/>
              <a:t>تجهیزاتی</a:t>
            </a:r>
            <a:r>
              <a:rPr lang="fa-IR" sz="4000" dirty="0"/>
              <a:t> را کنترل نموده و حتی مواد اولیه سالم هم تهیه شود ولی افراد دخیل در امر تهیه و توزیع مواد غذایی بهداشت فردی را رعایت ننمایند یا اطمینان از سالم بودن آنها نداشته باشیم     صد در صد آلودگی مواد غذایی خواهیم داشت پس باید :</a:t>
            </a:r>
            <a:endParaRPr lang="en-US" sz="4000" dirty="0"/>
          </a:p>
        </p:txBody>
      </p:sp>
    </p:spTree>
    <p:extLst>
      <p:ext uri="{BB962C8B-B14F-4D97-AF65-F5344CB8AC3E}">
        <p14:creationId xmlns:p14="http://schemas.microsoft.com/office/powerpoint/2010/main" val="2683888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edge">
                                      <p:cBhvr>
                                        <p:cTn id="7" dur="2000"/>
                                        <p:tgtEl>
                                          <p:spTgt spid="10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9570">
                                            <p:txEl>
                                              <p:pRg st="0" end="0"/>
                                            </p:txEl>
                                          </p:spTgt>
                                        </p:tgtEl>
                                        <p:attrNameLst>
                                          <p:attrName>style.visibility</p:attrName>
                                        </p:attrNameLst>
                                      </p:cBhvr>
                                      <p:to>
                                        <p:strVal val="visible"/>
                                      </p:to>
                                    </p:set>
                                    <p:animEffect transition="in" filter="wedge">
                                      <p:cBhvr>
                                        <p:cTn id="12" dur="2000"/>
                                        <p:tgtEl>
                                          <p:spTgt spid="109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P spid="10957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idx="1"/>
          </p:nvPr>
        </p:nvSpPr>
        <p:spPr>
          <a:xfrm>
            <a:off x="1981200" y="533400"/>
            <a:ext cx="8229600" cy="5715000"/>
          </a:xfrm>
        </p:spPr>
        <p:txBody>
          <a:bodyPr>
            <a:normAutofit fontScale="85000" lnSpcReduction="10000"/>
          </a:bodyPr>
          <a:lstStyle/>
          <a:p>
            <a:pPr algn="just" rtl="1" eaLnBrk="1" hangingPunct="1">
              <a:buFontTx/>
              <a:buChar char="-"/>
              <a:defRPr/>
            </a:pPr>
            <a:r>
              <a:rPr lang="fa-IR" sz="4000" dirty="0"/>
              <a:t>از افراد با سابقه که دارای کارت معاینه پزشکی از قبل می باشند در تهیه و توزیع مواد غذایی استفاده کرد </a:t>
            </a:r>
          </a:p>
          <a:p>
            <a:pPr algn="just" rtl="1" eaLnBrk="1" hangingPunct="1">
              <a:buFontTx/>
              <a:buChar char="-"/>
              <a:defRPr/>
            </a:pPr>
            <a:r>
              <a:rPr lang="fa-IR" sz="4000" dirty="0"/>
              <a:t>معاینات اولیه با حداقل امکانات موجود در منطقه در سریعترین زمان ممکن انجام داد </a:t>
            </a:r>
          </a:p>
          <a:p>
            <a:pPr algn="just" rtl="1" eaLnBrk="1" hangingPunct="1">
              <a:buFontTx/>
              <a:buChar char="-"/>
              <a:defRPr/>
            </a:pPr>
            <a:r>
              <a:rPr lang="fa-IR" sz="4000" dirty="0"/>
              <a:t>انتخاب افراد داوطلب باید بر </a:t>
            </a:r>
            <a:r>
              <a:rPr lang="fa-IR" sz="4000" dirty="0" err="1"/>
              <a:t>پایۀ</a:t>
            </a:r>
            <a:r>
              <a:rPr lang="fa-IR" sz="4000" dirty="0"/>
              <a:t> وضع سلامت ، رعایت نظافت و بهداشت شخصی باشد </a:t>
            </a:r>
          </a:p>
          <a:p>
            <a:pPr algn="just" rtl="1" eaLnBrk="1" hangingPunct="1">
              <a:buFontTx/>
              <a:buChar char="-"/>
              <a:defRPr/>
            </a:pPr>
            <a:r>
              <a:rPr lang="fa-IR" sz="4000" dirty="0"/>
              <a:t>آموزش ضمن خدمت و نظارت دقیق توسط پرسنل بهداشت محیط ضروری است </a:t>
            </a:r>
            <a:endParaRPr lang="en-US" sz="4000" dirty="0"/>
          </a:p>
        </p:txBody>
      </p:sp>
    </p:spTree>
    <p:extLst>
      <p:ext uri="{BB962C8B-B14F-4D97-AF65-F5344CB8AC3E}">
        <p14:creationId xmlns:p14="http://schemas.microsoft.com/office/powerpoint/2010/main" val="1060447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circle(in)">
                                      <p:cBhvr>
                                        <p:cTn id="7" dur="2000"/>
                                        <p:tgtEl>
                                          <p:spTgt spid="11059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0594">
                                            <p:txEl>
                                              <p:pRg st="1" end="1"/>
                                            </p:txEl>
                                          </p:spTgt>
                                        </p:tgtEl>
                                        <p:attrNameLst>
                                          <p:attrName>style.visibility</p:attrName>
                                        </p:attrNameLst>
                                      </p:cBhvr>
                                      <p:to>
                                        <p:strVal val="visible"/>
                                      </p:to>
                                    </p:set>
                                    <p:animEffect transition="in" filter="circle(in)">
                                      <p:cBhvr>
                                        <p:cTn id="10" dur="2000"/>
                                        <p:tgtEl>
                                          <p:spTgt spid="110594">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0594">
                                            <p:txEl>
                                              <p:pRg st="2" end="2"/>
                                            </p:txEl>
                                          </p:spTgt>
                                        </p:tgtEl>
                                        <p:attrNameLst>
                                          <p:attrName>style.visibility</p:attrName>
                                        </p:attrNameLst>
                                      </p:cBhvr>
                                      <p:to>
                                        <p:strVal val="visible"/>
                                      </p:to>
                                    </p:set>
                                    <p:animEffect transition="in" filter="circle(in)">
                                      <p:cBhvr>
                                        <p:cTn id="13" dur="2000"/>
                                        <p:tgtEl>
                                          <p:spTgt spid="110594">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0594">
                                            <p:txEl>
                                              <p:pRg st="3" end="3"/>
                                            </p:txEl>
                                          </p:spTgt>
                                        </p:tgtEl>
                                        <p:attrNameLst>
                                          <p:attrName>style.visibility</p:attrName>
                                        </p:attrNameLst>
                                      </p:cBhvr>
                                      <p:to>
                                        <p:strVal val="visible"/>
                                      </p:to>
                                    </p:set>
                                    <p:animEffect transition="in" filter="circle(in)">
                                      <p:cBhvr>
                                        <p:cTn id="16" dur="2000"/>
                                        <p:tgtEl>
                                          <p:spTgt spid="1105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idx="1"/>
          </p:nvPr>
        </p:nvSpPr>
        <p:spPr>
          <a:xfrm>
            <a:off x="1992313" y="404813"/>
            <a:ext cx="8229600" cy="5364162"/>
          </a:xfrm>
        </p:spPr>
        <p:txBody>
          <a:bodyPr>
            <a:normAutofit fontScale="85000" lnSpcReduction="10000"/>
          </a:bodyPr>
          <a:lstStyle/>
          <a:p>
            <a:pPr algn="just" rtl="1" eaLnBrk="1" hangingPunct="1">
              <a:buFontTx/>
              <a:buChar char="-"/>
              <a:defRPr/>
            </a:pPr>
            <a:r>
              <a:rPr lang="fa-IR" sz="4000" dirty="0"/>
              <a:t>در صورت کمبود نیروهای بهداشتی مرتبط می توان فرد داوطلب با سواد با یک آموزش چند ساعته بعنوان ناظر دائمی به کار گماشت تا گزارشها بطور  مستمر به پرسنل مربوطه بهداشتی داده شود.</a:t>
            </a:r>
          </a:p>
          <a:p>
            <a:pPr algn="just" rtl="1" eaLnBrk="1" hangingPunct="1">
              <a:buFontTx/>
              <a:buChar char="-"/>
              <a:defRPr/>
            </a:pPr>
            <a:r>
              <a:rPr lang="fa-IR" sz="4000" dirty="0"/>
              <a:t>رعایت کلیه ضوابط بهداشت فردی ( استفاده از روپوش ، کلاه و دستکش و غیره ) و همچنین کوتاه بودن ناخن و شستشوی مرتب دست و غیره بایستی صورت پذیرد و بطور مستمر در کنترل باشند.</a:t>
            </a:r>
            <a:endParaRPr lang="en-US" sz="4000" dirty="0"/>
          </a:p>
        </p:txBody>
      </p:sp>
    </p:spTree>
    <p:extLst>
      <p:ext uri="{BB962C8B-B14F-4D97-AF65-F5344CB8AC3E}">
        <p14:creationId xmlns:p14="http://schemas.microsoft.com/office/powerpoint/2010/main" val="1019834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circle(in)">
                                      <p:cBhvr>
                                        <p:cTn id="7" dur="2000"/>
                                        <p:tgtEl>
                                          <p:spTgt spid="111618">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1618">
                                            <p:txEl>
                                              <p:pRg st="1" end="1"/>
                                            </p:txEl>
                                          </p:spTgt>
                                        </p:tgtEl>
                                        <p:attrNameLst>
                                          <p:attrName>style.visibility</p:attrName>
                                        </p:attrNameLst>
                                      </p:cBhvr>
                                      <p:to>
                                        <p:strVal val="visible"/>
                                      </p:to>
                                    </p:set>
                                    <p:animEffect transition="in" filter="circle(in)">
                                      <p:cBhvr>
                                        <p:cTn id="10" dur="2000"/>
                                        <p:tgtEl>
                                          <p:spTgt spid="1116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1981200" y="292101"/>
            <a:ext cx="8229600" cy="1292225"/>
          </a:xfrm>
        </p:spPr>
        <p:txBody>
          <a:bodyPr>
            <a:normAutofit fontScale="90000"/>
          </a:bodyPr>
          <a:lstStyle/>
          <a:p>
            <a:pPr algn="ctr" rtl="1" eaLnBrk="1" hangingPunct="1">
              <a:buFont typeface="Wingdings" pitchFamily="2" charset="2"/>
              <a:buChar char="v"/>
              <a:defRPr/>
            </a:pPr>
            <a:r>
              <a:rPr lang="fa-IR" sz="4000" dirty="0">
                <a:solidFill>
                  <a:srgbClr val="FF9999"/>
                </a:solidFill>
              </a:rPr>
              <a:t>اقدامات کنترل کیفی مواد غذائی در بعد از مرحله فوریت اولیه :</a:t>
            </a:r>
            <a:endParaRPr lang="en-US" sz="4000" dirty="0">
              <a:solidFill>
                <a:srgbClr val="FF9999"/>
              </a:solidFill>
            </a:endParaRPr>
          </a:p>
        </p:txBody>
      </p:sp>
      <p:sp>
        <p:nvSpPr>
          <p:cNvPr id="112642" name="Rectangle 2"/>
          <p:cNvSpPr>
            <a:spLocks noGrp="1" noChangeArrowheads="1"/>
          </p:cNvSpPr>
          <p:nvPr>
            <p:ph idx="1"/>
          </p:nvPr>
        </p:nvSpPr>
        <p:spPr>
          <a:xfrm>
            <a:off x="1981200" y="1600200"/>
            <a:ext cx="8229600" cy="4953000"/>
          </a:xfrm>
        </p:spPr>
        <p:txBody>
          <a:bodyPr>
            <a:normAutofit lnSpcReduction="10000"/>
          </a:bodyPr>
          <a:lstStyle/>
          <a:p>
            <a:pPr algn="just" rtl="1" eaLnBrk="1" hangingPunct="1">
              <a:lnSpc>
                <a:spcPct val="90000"/>
              </a:lnSpc>
              <a:buFontTx/>
              <a:buChar char="-"/>
              <a:defRPr/>
            </a:pPr>
            <a:r>
              <a:rPr lang="fa-IR" sz="4000" dirty="0"/>
              <a:t>کنترل کلیه مراکز تهیه و عرضه و فروش مواد غذایی که فعال شده </a:t>
            </a:r>
            <a:r>
              <a:rPr lang="fa-IR" sz="4000" dirty="0" err="1"/>
              <a:t>اند</a:t>
            </a:r>
            <a:r>
              <a:rPr lang="fa-IR" sz="4000" dirty="0"/>
              <a:t> </a:t>
            </a:r>
          </a:p>
          <a:p>
            <a:pPr algn="just" rtl="1" eaLnBrk="1" hangingPunct="1">
              <a:lnSpc>
                <a:spcPct val="90000"/>
              </a:lnSpc>
              <a:buFontTx/>
              <a:buChar char="-"/>
              <a:defRPr/>
            </a:pPr>
            <a:r>
              <a:rPr lang="fa-IR" sz="4000" dirty="0"/>
              <a:t>جلوگیری از عرضه مواد غذایی فاسد شدنی </a:t>
            </a:r>
            <a:r>
              <a:rPr lang="fa-IR" sz="4000" dirty="0" err="1"/>
              <a:t>بصورت</a:t>
            </a:r>
            <a:r>
              <a:rPr lang="fa-IR" sz="4000" dirty="0"/>
              <a:t> دوره گردی و دستفروشی</a:t>
            </a:r>
          </a:p>
          <a:p>
            <a:pPr algn="just" rtl="1" eaLnBrk="1" hangingPunct="1">
              <a:lnSpc>
                <a:spcPct val="90000"/>
              </a:lnSpc>
              <a:buFontTx/>
              <a:buChar char="-"/>
              <a:defRPr/>
            </a:pPr>
            <a:r>
              <a:rPr lang="fa-IR" sz="4000" dirty="0"/>
              <a:t>کنترل مراکز عرضه در روستاها و شهرهای مجاور محل بلا دیده </a:t>
            </a:r>
            <a:r>
              <a:rPr lang="fa-IR" sz="4000" dirty="0" err="1"/>
              <a:t>بدلیل</a:t>
            </a:r>
            <a:r>
              <a:rPr lang="fa-IR" sz="4000" dirty="0"/>
              <a:t> انتقال و توزیع بعضی از مواد غذائی از محل بلا دیده به آن محل ها </a:t>
            </a:r>
            <a:endParaRPr lang="en-US" sz="4000" dirty="0"/>
          </a:p>
        </p:txBody>
      </p:sp>
    </p:spTree>
    <p:extLst>
      <p:ext uri="{BB962C8B-B14F-4D97-AF65-F5344CB8AC3E}">
        <p14:creationId xmlns:p14="http://schemas.microsoft.com/office/powerpoint/2010/main" val="3279539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wheel(4)">
                                      <p:cBhvr>
                                        <p:cTn id="7" dur="20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12642">
                                            <p:txEl>
                                              <p:pRg st="0" end="0"/>
                                            </p:txEl>
                                          </p:spTgt>
                                        </p:tgtEl>
                                        <p:attrNameLst>
                                          <p:attrName>style.visibility</p:attrName>
                                        </p:attrNameLst>
                                      </p:cBhvr>
                                      <p:to>
                                        <p:strVal val="visible"/>
                                      </p:to>
                                    </p:set>
                                    <p:anim calcmode="lin" valueType="num">
                                      <p:cBhvr>
                                        <p:cTn id="12" dur="500" decel="50000" fill="hold">
                                          <p:stCondLst>
                                            <p:cond delay="0"/>
                                          </p:stCondLst>
                                        </p:cTn>
                                        <p:tgtEl>
                                          <p:spTgt spid="112642">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2642">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2642">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112642">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2642">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2642">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2642">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2642">
                                            <p:txEl>
                                              <p:pRg st="0" end="0"/>
                                            </p:txEl>
                                          </p:spTgt>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12642">
                                            <p:txEl>
                                              <p:pRg st="1" end="1"/>
                                            </p:txEl>
                                          </p:spTgt>
                                        </p:tgtEl>
                                        <p:attrNameLst>
                                          <p:attrName>style.visibility</p:attrName>
                                        </p:attrNameLst>
                                      </p:cBhvr>
                                      <p:to>
                                        <p:strVal val="visible"/>
                                      </p:to>
                                    </p:set>
                                    <p:anim calcmode="lin" valueType="num">
                                      <p:cBhvr>
                                        <p:cTn id="22" dur="500" decel="50000" fill="hold">
                                          <p:stCondLst>
                                            <p:cond delay="0"/>
                                          </p:stCondLst>
                                        </p:cTn>
                                        <p:tgtEl>
                                          <p:spTgt spid="112642">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2642">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2642">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112642">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2642">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2642">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2642">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2642">
                                            <p:txEl>
                                              <p:pRg st="1" end="1"/>
                                            </p:txEl>
                                          </p:spTgt>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112642">
                                            <p:txEl>
                                              <p:pRg st="2" end="2"/>
                                            </p:txEl>
                                          </p:spTgt>
                                        </p:tgtEl>
                                        <p:attrNameLst>
                                          <p:attrName>style.visibility</p:attrName>
                                        </p:attrNameLst>
                                      </p:cBhvr>
                                      <p:to>
                                        <p:strVal val="visible"/>
                                      </p:to>
                                    </p:set>
                                    <p:anim calcmode="lin" valueType="num">
                                      <p:cBhvr>
                                        <p:cTn id="32" dur="500" decel="50000" fill="hold">
                                          <p:stCondLst>
                                            <p:cond delay="0"/>
                                          </p:stCondLst>
                                        </p:cTn>
                                        <p:tgtEl>
                                          <p:spTgt spid="112642">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2642">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2642">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112642">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2642">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2642">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2642">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1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title"/>
          </p:nvPr>
        </p:nvSpPr>
        <p:spPr>
          <a:xfrm>
            <a:off x="1752600" y="152400"/>
            <a:ext cx="8610600" cy="1143000"/>
          </a:xfrm>
        </p:spPr>
        <p:txBody>
          <a:bodyPr>
            <a:normAutofit fontScale="90000"/>
          </a:bodyPr>
          <a:lstStyle/>
          <a:p>
            <a:pPr algn="ctr" rtl="1" eaLnBrk="1" hangingPunct="1">
              <a:buFont typeface="Wingdings" pitchFamily="2" charset="2"/>
              <a:buChar char="v"/>
              <a:defRPr/>
            </a:pPr>
            <a:r>
              <a:rPr lang="fa-IR" sz="3800" dirty="0">
                <a:solidFill>
                  <a:srgbClr val="FF9999"/>
                </a:solidFill>
              </a:rPr>
              <a:t>اقداماتی که در برخورد با مواد غذائی مشکوک بایستی انجام دهیم :</a:t>
            </a:r>
            <a:endParaRPr lang="en-US" sz="3800" dirty="0">
              <a:solidFill>
                <a:srgbClr val="FF9999"/>
              </a:solidFill>
            </a:endParaRPr>
          </a:p>
        </p:txBody>
      </p:sp>
      <p:sp>
        <p:nvSpPr>
          <p:cNvPr id="113666" name="Rectangle 2"/>
          <p:cNvSpPr>
            <a:spLocks noGrp="1" noChangeArrowheads="1"/>
          </p:cNvSpPr>
          <p:nvPr>
            <p:ph idx="1"/>
          </p:nvPr>
        </p:nvSpPr>
        <p:spPr>
          <a:xfrm>
            <a:off x="1676400" y="1371600"/>
            <a:ext cx="8763000" cy="5257800"/>
          </a:xfrm>
        </p:spPr>
        <p:txBody>
          <a:bodyPr>
            <a:normAutofit fontScale="92500" lnSpcReduction="10000"/>
          </a:bodyPr>
          <a:lstStyle/>
          <a:p>
            <a:pPr algn="just" rtl="1" eaLnBrk="1" hangingPunct="1">
              <a:lnSpc>
                <a:spcPct val="90000"/>
              </a:lnSpc>
              <a:buFontTx/>
              <a:buChar char="-"/>
              <a:defRPr/>
            </a:pPr>
            <a:r>
              <a:rPr lang="fa-IR" sz="3800" dirty="0" err="1"/>
              <a:t>بدلیل</a:t>
            </a:r>
            <a:r>
              <a:rPr lang="fa-IR" sz="3800" dirty="0"/>
              <a:t> غیرفعال بودن آزمایشگاه مواد غذائی ، معدوم نمودن مواد غذائی مشکوک در روزهای اول ضروری است </a:t>
            </a:r>
          </a:p>
          <a:p>
            <a:pPr algn="just" rtl="1" eaLnBrk="1" hangingPunct="1">
              <a:lnSpc>
                <a:spcPct val="90000"/>
              </a:lnSpc>
              <a:buFontTx/>
              <a:buChar char="-"/>
              <a:defRPr/>
            </a:pPr>
            <a:r>
              <a:rPr lang="fa-IR" sz="3800" dirty="0"/>
              <a:t> تدارک جهت فعال نمودن آزمایشگاه مواد غذائی یا هماهنگ نمودن با نزدیکترین آزمایشگاه مواد غذایی فعال در شهرهای مجاور</a:t>
            </a:r>
          </a:p>
          <a:p>
            <a:pPr algn="just" rtl="1" eaLnBrk="1" hangingPunct="1">
              <a:lnSpc>
                <a:spcPct val="90000"/>
              </a:lnSpc>
              <a:buFontTx/>
              <a:buChar char="-"/>
              <a:defRPr/>
            </a:pPr>
            <a:r>
              <a:rPr lang="fa-IR" sz="3800" dirty="0"/>
              <a:t>نمونه برداری تصادفی از مواد غذائی که با توجه به حفظ شرایط لازم محیطی و ظاهری مشکوک به آلودگی میباشند و ارسال بموقع و مناسب آن به آزمایشگاه مربوطه </a:t>
            </a:r>
            <a:endParaRPr lang="en-US" sz="3800" dirty="0"/>
          </a:p>
        </p:txBody>
      </p:sp>
    </p:spTree>
    <p:extLst>
      <p:ext uri="{BB962C8B-B14F-4D97-AF65-F5344CB8AC3E}">
        <p14:creationId xmlns:p14="http://schemas.microsoft.com/office/powerpoint/2010/main" val="4090129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iterate type="lt">
                                    <p:tmPct val="0"/>
                                  </p:iterate>
                                  <p:childTnLst>
                                    <p:set>
                                      <p:cBhvr>
                                        <p:cTn id="6" dur="1" fill="hold">
                                          <p:stCondLst>
                                            <p:cond delay="0"/>
                                          </p:stCondLst>
                                        </p:cTn>
                                        <p:tgtEl>
                                          <p:spTgt spid="113667"/>
                                        </p:tgtEl>
                                        <p:attrNameLst>
                                          <p:attrName>style.visibility</p:attrName>
                                        </p:attrNameLst>
                                      </p:cBhvr>
                                      <p:to>
                                        <p:strVal val="visible"/>
                                      </p:to>
                                    </p:set>
                                    <p:animEffect transition="in" filter="fade">
                                      <p:cBhvr>
                                        <p:cTn id="7" dur="2000"/>
                                        <p:tgtEl>
                                          <p:spTgt spid="113667"/>
                                        </p:tgtEl>
                                      </p:cBhvr>
                                    </p:animEffect>
                                    <p:anim calcmode="lin" valueType="num">
                                      <p:cBhvr>
                                        <p:cTn id="8" dur="2000" fill="hold"/>
                                        <p:tgtEl>
                                          <p:spTgt spid="113667"/>
                                        </p:tgtEl>
                                        <p:attrNameLst>
                                          <p:attrName>style.rotation</p:attrName>
                                        </p:attrNameLst>
                                      </p:cBhvr>
                                      <p:tavLst>
                                        <p:tav tm="0">
                                          <p:val>
                                            <p:fltVal val="720"/>
                                          </p:val>
                                        </p:tav>
                                        <p:tav tm="100000">
                                          <p:val>
                                            <p:fltVal val="0"/>
                                          </p:val>
                                        </p:tav>
                                      </p:tavLst>
                                    </p:anim>
                                    <p:anim calcmode="lin" valueType="num">
                                      <p:cBhvr>
                                        <p:cTn id="9" dur="2000" fill="hold"/>
                                        <p:tgtEl>
                                          <p:spTgt spid="113667"/>
                                        </p:tgtEl>
                                        <p:attrNameLst>
                                          <p:attrName>ppt_h</p:attrName>
                                        </p:attrNameLst>
                                      </p:cBhvr>
                                      <p:tavLst>
                                        <p:tav tm="0">
                                          <p:val>
                                            <p:fltVal val="0"/>
                                          </p:val>
                                        </p:tav>
                                        <p:tav tm="100000">
                                          <p:val>
                                            <p:strVal val="#ppt_h"/>
                                          </p:val>
                                        </p:tav>
                                      </p:tavLst>
                                    </p:anim>
                                    <p:anim calcmode="lin" valueType="num">
                                      <p:cBhvr>
                                        <p:cTn id="10" dur="2000" fill="hold"/>
                                        <p:tgtEl>
                                          <p:spTgt spid="11366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13666">
                                            <p:txEl>
                                              <p:pRg st="0" end="0"/>
                                            </p:txEl>
                                          </p:spTgt>
                                        </p:tgtEl>
                                        <p:attrNameLst>
                                          <p:attrName>style.visibility</p:attrName>
                                        </p:attrNameLst>
                                      </p:cBhvr>
                                      <p:to>
                                        <p:strVal val="visible"/>
                                      </p:to>
                                    </p:set>
                                    <p:anim calcmode="lin" valueType="num">
                                      <p:cBhvr>
                                        <p:cTn id="15" dur="1000" fill="hold"/>
                                        <p:tgtEl>
                                          <p:spTgt spid="113666">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1136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3666">
                                            <p:txEl>
                                              <p:pRg st="0" end="0"/>
                                            </p:txEl>
                                          </p:spTgt>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13666">
                                            <p:txEl>
                                              <p:pRg st="1" end="1"/>
                                            </p:txEl>
                                          </p:spTgt>
                                        </p:tgtEl>
                                        <p:attrNameLst>
                                          <p:attrName>style.visibility</p:attrName>
                                        </p:attrNameLst>
                                      </p:cBhvr>
                                      <p:to>
                                        <p:strVal val="visible"/>
                                      </p:to>
                                    </p:set>
                                    <p:anim calcmode="lin" valueType="num">
                                      <p:cBhvr>
                                        <p:cTn id="20" dur="1000" fill="hold"/>
                                        <p:tgtEl>
                                          <p:spTgt spid="113666">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11366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3666">
                                            <p:txEl>
                                              <p:pRg st="1" end="1"/>
                                            </p:txEl>
                                          </p:spTgt>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113666">
                                            <p:txEl>
                                              <p:pRg st="2" end="2"/>
                                            </p:txEl>
                                          </p:spTgt>
                                        </p:tgtEl>
                                        <p:attrNameLst>
                                          <p:attrName>style.visibility</p:attrName>
                                        </p:attrNameLst>
                                      </p:cBhvr>
                                      <p:to>
                                        <p:strVal val="visible"/>
                                      </p:to>
                                    </p:set>
                                    <p:anim calcmode="lin" valueType="num">
                                      <p:cBhvr>
                                        <p:cTn id="25" dur="1000" fill="hold"/>
                                        <p:tgtEl>
                                          <p:spTgt spid="113666">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11366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136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1752600" y="304800"/>
            <a:ext cx="8686800" cy="1143000"/>
          </a:xfrm>
        </p:spPr>
        <p:txBody>
          <a:bodyPr>
            <a:normAutofit fontScale="90000"/>
          </a:bodyPr>
          <a:lstStyle/>
          <a:p>
            <a:pPr algn="ctr" rtl="1" eaLnBrk="1" hangingPunct="1">
              <a:buFont typeface="Wingdings" pitchFamily="2" charset="2"/>
              <a:buChar char="v"/>
              <a:defRPr/>
            </a:pPr>
            <a:r>
              <a:rPr lang="fa-IR" sz="4000" dirty="0">
                <a:solidFill>
                  <a:srgbClr val="FF9999"/>
                </a:solidFill>
              </a:rPr>
              <a:t>اقدامات بهداشت محیطی در موارد برخورد با بیماریهای ناشی از غذا </a:t>
            </a:r>
            <a:r>
              <a:rPr lang="en-US" sz="4000" dirty="0">
                <a:solidFill>
                  <a:srgbClr val="FF9999"/>
                </a:solidFill>
              </a:rPr>
              <a:t>(</a:t>
            </a:r>
            <a:r>
              <a:rPr lang="en-US" sz="3200" dirty="0">
                <a:solidFill>
                  <a:srgbClr val="FF9999"/>
                </a:solidFill>
              </a:rPr>
              <a:t>Food Borne Disease)</a:t>
            </a:r>
            <a:r>
              <a:rPr lang="fa-IR" sz="4000" dirty="0">
                <a:solidFill>
                  <a:srgbClr val="FF9999"/>
                </a:solidFill>
              </a:rPr>
              <a:t> :</a:t>
            </a:r>
            <a:endParaRPr lang="en-US" sz="4000" dirty="0">
              <a:solidFill>
                <a:srgbClr val="FF9999"/>
              </a:solidFill>
            </a:endParaRPr>
          </a:p>
        </p:txBody>
      </p:sp>
      <p:sp>
        <p:nvSpPr>
          <p:cNvPr id="114690" name="Rectangle 2"/>
          <p:cNvSpPr>
            <a:spLocks noGrp="1" noChangeArrowheads="1"/>
          </p:cNvSpPr>
          <p:nvPr>
            <p:ph idx="1"/>
          </p:nvPr>
        </p:nvSpPr>
        <p:spPr>
          <a:xfrm>
            <a:off x="1752600" y="1600200"/>
            <a:ext cx="8686800" cy="4495800"/>
          </a:xfrm>
        </p:spPr>
        <p:txBody>
          <a:bodyPr>
            <a:normAutofit fontScale="85000" lnSpcReduction="10000"/>
          </a:bodyPr>
          <a:lstStyle/>
          <a:p>
            <a:pPr algn="just" rtl="1" eaLnBrk="1" hangingPunct="1">
              <a:buFontTx/>
              <a:buChar char="-"/>
              <a:defRPr/>
            </a:pPr>
            <a:r>
              <a:rPr lang="fa-IR" sz="3800" dirty="0"/>
              <a:t>تکمیل پرسشنامه مربوطه ( تعیین زمان و نوع غذای  مصرفی )</a:t>
            </a:r>
          </a:p>
          <a:p>
            <a:pPr algn="just" rtl="1" eaLnBrk="1" hangingPunct="1">
              <a:buFontTx/>
              <a:buChar char="-"/>
              <a:defRPr/>
            </a:pPr>
            <a:r>
              <a:rPr lang="fa-IR" sz="3800" dirty="0"/>
              <a:t>نمونه برداری از غذای باقیمانده مصرف شده </a:t>
            </a:r>
          </a:p>
          <a:p>
            <a:pPr algn="just" rtl="1" eaLnBrk="1" hangingPunct="1">
              <a:buFontTx/>
              <a:buChar char="-"/>
              <a:defRPr/>
            </a:pPr>
            <a:r>
              <a:rPr lang="fa-IR" sz="3800" dirty="0"/>
              <a:t>نمونه برداری از غذای مربوطه از محل تهیه شده</a:t>
            </a:r>
          </a:p>
          <a:p>
            <a:pPr algn="just" rtl="1" eaLnBrk="1" hangingPunct="1">
              <a:buFontTx/>
              <a:buChar char="-"/>
              <a:defRPr/>
            </a:pPr>
            <a:r>
              <a:rPr lang="fa-IR" sz="3800" dirty="0"/>
              <a:t>ارسال نمونه به آزمایشگاه های مرتبط</a:t>
            </a:r>
          </a:p>
          <a:p>
            <a:pPr algn="just" rtl="1" eaLnBrk="1" hangingPunct="1">
              <a:buFontTx/>
              <a:buChar char="-"/>
              <a:defRPr/>
            </a:pPr>
            <a:r>
              <a:rPr lang="fa-IR" sz="3800" dirty="0"/>
              <a:t> آموزش لازم به تهیه </a:t>
            </a:r>
            <a:r>
              <a:rPr lang="fa-IR" sz="3800" dirty="0" err="1"/>
              <a:t>ومصرف</a:t>
            </a:r>
            <a:r>
              <a:rPr lang="fa-IR" sz="3800" dirty="0"/>
              <a:t> </a:t>
            </a:r>
            <a:r>
              <a:rPr lang="fa-IR" sz="3800" dirty="0" err="1"/>
              <a:t>کنندگان</a:t>
            </a:r>
            <a:r>
              <a:rPr lang="fa-IR" sz="3800" dirty="0"/>
              <a:t> غذای مورد نظر</a:t>
            </a:r>
          </a:p>
          <a:p>
            <a:pPr algn="just" rtl="1" eaLnBrk="1" hangingPunct="1">
              <a:buFontTx/>
              <a:buChar char="-"/>
              <a:defRPr/>
            </a:pPr>
            <a:r>
              <a:rPr lang="fa-IR" sz="3800" dirty="0"/>
              <a:t>برنامه ریزی و هماهنگی جهت رفع مشکل فوق</a:t>
            </a:r>
            <a:endParaRPr lang="en-US" sz="3800" dirty="0"/>
          </a:p>
        </p:txBody>
      </p:sp>
    </p:spTree>
    <p:extLst>
      <p:ext uri="{BB962C8B-B14F-4D97-AF65-F5344CB8AC3E}">
        <p14:creationId xmlns:p14="http://schemas.microsoft.com/office/powerpoint/2010/main" val="3866132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4691"/>
                                        </p:tgtEl>
                                        <p:attrNameLst>
                                          <p:attrName>style.visibility</p:attrName>
                                        </p:attrNameLst>
                                      </p:cBhvr>
                                      <p:to>
                                        <p:strVal val="visible"/>
                                      </p:to>
                                    </p:set>
                                    <p:anim by="(-#ppt_w*2)" calcmode="lin" valueType="num">
                                      <p:cBhvr rctx="PPT">
                                        <p:cTn id="7" dur="500" autoRev="1" fill="hold">
                                          <p:stCondLst>
                                            <p:cond delay="0"/>
                                          </p:stCondLst>
                                        </p:cTn>
                                        <p:tgtEl>
                                          <p:spTgt spid="114691"/>
                                        </p:tgtEl>
                                        <p:attrNameLst>
                                          <p:attrName>ppt_w</p:attrName>
                                        </p:attrNameLst>
                                      </p:cBhvr>
                                    </p:anim>
                                    <p:anim by="(#ppt_w*0.50)" calcmode="lin" valueType="num">
                                      <p:cBhvr>
                                        <p:cTn id="8" dur="500" decel="50000" autoRev="1" fill="hold">
                                          <p:stCondLst>
                                            <p:cond delay="0"/>
                                          </p:stCondLst>
                                        </p:cTn>
                                        <p:tgtEl>
                                          <p:spTgt spid="114691"/>
                                        </p:tgtEl>
                                        <p:attrNameLst>
                                          <p:attrName>ppt_x</p:attrName>
                                        </p:attrNameLst>
                                      </p:cBhvr>
                                    </p:anim>
                                    <p:anim from="(-#ppt_h/2)" to="(#ppt_y)" calcmode="lin" valueType="num">
                                      <p:cBhvr>
                                        <p:cTn id="9" dur="1000" fill="hold">
                                          <p:stCondLst>
                                            <p:cond delay="0"/>
                                          </p:stCondLst>
                                        </p:cTn>
                                        <p:tgtEl>
                                          <p:spTgt spid="114691"/>
                                        </p:tgtEl>
                                        <p:attrNameLst>
                                          <p:attrName>ppt_y</p:attrName>
                                        </p:attrNameLst>
                                      </p:cBhvr>
                                    </p:anim>
                                    <p:animRot by="21600000">
                                      <p:cBhvr>
                                        <p:cTn id="10" dur="1000" fill="hold">
                                          <p:stCondLst>
                                            <p:cond delay="0"/>
                                          </p:stCondLst>
                                        </p:cTn>
                                        <p:tgtEl>
                                          <p:spTgt spid="114691"/>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690">
                                            <p:txEl>
                                              <p:pRg st="0" end="0"/>
                                            </p:txEl>
                                          </p:spTgt>
                                        </p:tgtEl>
                                        <p:attrNameLst>
                                          <p:attrName>style.visibility</p:attrName>
                                        </p:attrNameLst>
                                      </p:cBhvr>
                                      <p:to>
                                        <p:strVal val="visible"/>
                                      </p:to>
                                    </p:set>
                                    <p:animEffect transition="in" filter="fade">
                                      <p:cBhvr>
                                        <p:cTn id="15" dur="2000"/>
                                        <p:tgtEl>
                                          <p:spTgt spid="11469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4690">
                                            <p:txEl>
                                              <p:pRg st="1" end="1"/>
                                            </p:txEl>
                                          </p:spTgt>
                                        </p:tgtEl>
                                        <p:attrNameLst>
                                          <p:attrName>style.visibility</p:attrName>
                                        </p:attrNameLst>
                                      </p:cBhvr>
                                      <p:to>
                                        <p:strVal val="visible"/>
                                      </p:to>
                                    </p:set>
                                    <p:animEffect transition="in" filter="fade">
                                      <p:cBhvr>
                                        <p:cTn id="18" dur="2000"/>
                                        <p:tgtEl>
                                          <p:spTgt spid="114690">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690">
                                            <p:txEl>
                                              <p:pRg st="2" end="2"/>
                                            </p:txEl>
                                          </p:spTgt>
                                        </p:tgtEl>
                                        <p:attrNameLst>
                                          <p:attrName>style.visibility</p:attrName>
                                        </p:attrNameLst>
                                      </p:cBhvr>
                                      <p:to>
                                        <p:strVal val="visible"/>
                                      </p:to>
                                    </p:set>
                                    <p:animEffect transition="in" filter="fade">
                                      <p:cBhvr>
                                        <p:cTn id="21" dur="2000"/>
                                        <p:tgtEl>
                                          <p:spTgt spid="114690">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4690">
                                            <p:txEl>
                                              <p:pRg st="3" end="3"/>
                                            </p:txEl>
                                          </p:spTgt>
                                        </p:tgtEl>
                                        <p:attrNameLst>
                                          <p:attrName>style.visibility</p:attrName>
                                        </p:attrNameLst>
                                      </p:cBhvr>
                                      <p:to>
                                        <p:strVal val="visible"/>
                                      </p:to>
                                    </p:set>
                                    <p:animEffect transition="in" filter="fade">
                                      <p:cBhvr>
                                        <p:cTn id="24" dur="2000"/>
                                        <p:tgtEl>
                                          <p:spTgt spid="114690">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4690">
                                            <p:txEl>
                                              <p:pRg st="4" end="4"/>
                                            </p:txEl>
                                          </p:spTgt>
                                        </p:tgtEl>
                                        <p:attrNameLst>
                                          <p:attrName>style.visibility</p:attrName>
                                        </p:attrNameLst>
                                      </p:cBhvr>
                                      <p:to>
                                        <p:strVal val="visible"/>
                                      </p:to>
                                    </p:set>
                                    <p:animEffect transition="in" filter="fade">
                                      <p:cBhvr>
                                        <p:cTn id="27" dur="2000"/>
                                        <p:tgtEl>
                                          <p:spTgt spid="114690">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4690">
                                            <p:txEl>
                                              <p:pRg st="5" end="5"/>
                                            </p:txEl>
                                          </p:spTgt>
                                        </p:tgtEl>
                                        <p:attrNameLst>
                                          <p:attrName>style.visibility</p:attrName>
                                        </p:attrNameLst>
                                      </p:cBhvr>
                                      <p:to>
                                        <p:strVal val="visible"/>
                                      </p:to>
                                    </p:set>
                                    <p:animEffect transition="in" filter="fade">
                                      <p:cBhvr>
                                        <p:cTn id="30" dur="2000"/>
                                        <p:tgtEl>
                                          <p:spTgt spid="114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P spid="1146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0946"/>
            <a:ext cx="10515600" cy="6276109"/>
          </a:xfrm>
        </p:spPr>
        <p:txBody>
          <a:bodyPr>
            <a:normAutofit lnSpcReduction="10000"/>
          </a:bodyPr>
          <a:lstStyle/>
          <a:p>
            <a:pPr marL="0" indent="0" algn="r" rtl="1">
              <a:buNone/>
            </a:pPr>
            <a:r>
              <a:rPr lang="fa-IR" dirty="0"/>
              <a:t>اصل پنجم: تسهیل گری</a:t>
            </a:r>
          </a:p>
          <a:p>
            <a:pPr marL="0" indent="0" algn="r" rtl="1">
              <a:buNone/>
            </a:pPr>
            <a:r>
              <a:rPr lang="fa-IR" dirty="0"/>
              <a:t>سیاست : ایجاد زیربناها و زیرساخت های ماندگار و ثابت در استان های هدف</a:t>
            </a:r>
          </a:p>
          <a:p>
            <a:pPr marL="0" indent="0" algn="r" rtl="1">
              <a:buNone/>
            </a:pPr>
            <a:r>
              <a:rPr lang="fa-IR" dirty="0"/>
              <a:t>فعالیت ها:</a:t>
            </a:r>
          </a:p>
          <a:p>
            <a:pPr algn="r" rtl="1"/>
            <a:r>
              <a:rPr lang="fa-IR" dirty="0" smtClean="0"/>
              <a:t>پیگیری </a:t>
            </a:r>
            <a:r>
              <a:rPr lang="fa-IR" dirty="0"/>
              <a:t>و تامین وسایل ارتباطی </a:t>
            </a:r>
            <a:r>
              <a:rPr lang="fa-IR" dirty="0" smtClean="0"/>
              <a:t>مناسب(بیسیم </a:t>
            </a:r>
            <a:r>
              <a:rPr lang="fa-IR" dirty="0"/>
              <a:t>یا تاکی </a:t>
            </a:r>
            <a:r>
              <a:rPr lang="fa-IR" dirty="0" err="1"/>
              <a:t>واکی</a:t>
            </a:r>
            <a:r>
              <a:rPr lang="fa-IR" dirty="0"/>
              <a:t> و</a:t>
            </a:r>
            <a:r>
              <a:rPr lang="fa-IR" dirty="0" smtClean="0"/>
              <a:t>...) </a:t>
            </a:r>
            <a:r>
              <a:rPr lang="fa-IR" dirty="0"/>
              <a:t>جهت ارتباط بازرسان و کارکنان بهداشتی در منطقه</a:t>
            </a:r>
          </a:p>
          <a:p>
            <a:pPr algn="r" rtl="1"/>
            <a:r>
              <a:rPr lang="fa-IR" dirty="0" smtClean="0"/>
              <a:t>پیگیری </a:t>
            </a:r>
            <a:r>
              <a:rPr lang="fa-IR" dirty="0"/>
              <a:t>و تامین </a:t>
            </a:r>
            <a:r>
              <a:rPr lang="fa-IR" dirty="0" err="1"/>
              <a:t>کانکس</a:t>
            </a:r>
            <a:r>
              <a:rPr lang="fa-IR" dirty="0"/>
              <a:t> با تجهیزات و لوازم کافی بهداشتی درمانی</a:t>
            </a:r>
          </a:p>
          <a:p>
            <a:pPr algn="r" rtl="1"/>
            <a:r>
              <a:rPr lang="fa-IR" dirty="0" smtClean="0"/>
              <a:t>تامین </a:t>
            </a:r>
            <a:r>
              <a:rPr lang="fa-IR" dirty="0"/>
              <a:t>تجهیزات ارتباطی مناسب برای کار </a:t>
            </a:r>
            <a:r>
              <a:rPr lang="fa-IR" dirty="0" err="1"/>
              <a:t>باسامانه</a:t>
            </a:r>
            <a:r>
              <a:rPr lang="fa-IR" dirty="0"/>
              <a:t> مدیریت ارتباط مردمی فوریت های سلامت محیط </a:t>
            </a:r>
            <a:r>
              <a:rPr lang="fa-IR" dirty="0" err="1"/>
              <a:t>وکار</a:t>
            </a:r>
            <a:r>
              <a:rPr lang="fa-IR" dirty="0"/>
              <a:t> </a:t>
            </a:r>
            <a:r>
              <a:rPr lang="fa-IR" dirty="0" smtClean="0"/>
              <a:t>(</a:t>
            </a:r>
            <a:r>
              <a:rPr lang="fa-IR" dirty="0" err="1" smtClean="0"/>
              <a:t>ازقبیل:رایانه-خط</a:t>
            </a:r>
            <a:endParaRPr lang="fa-IR" dirty="0"/>
          </a:p>
          <a:p>
            <a:pPr marL="0" indent="0" algn="r" rtl="1">
              <a:buNone/>
            </a:pPr>
            <a:r>
              <a:rPr lang="fa-IR" dirty="0"/>
              <a:t>اینترنت-فکس-خط تلفن-و</a:t>
            </a:r>
            <a:r>
              <a:rPr lang="fa-IR" dirty="0" smtClean="0"/>
              <a:t>..) </a:t>
            </a:r>
            <a:r>
              <a:rPr lang="fa-IR" dirty="0" err="1" smtClean="0"/>
              <a:t>درشهرستانهای</a:t>
            </a:r>
            <a:r>
              <a:rPr lang="fa-IR" dirty="0" smtClean="0"/>
              <a:t> </a:t>
            </a:r>
            <a:r>
              <a:rPr lang="fa-IR" dirty="0"/>
              <a:t>تابعه</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p>
          <a:p>
            <a:pPr marL="0" indent="0" algn="r" rtl="1">
              <a:buNone/>
            </a:pPr>
            <a:r>
              <a:rPr lang="fa-IR" dirty="0"/>
              <a:t>اصل ششم: مدیریت انتظارات</a:t>
            </a:r>
          </a:p>
          <a:p>
            <a:pPr marL="0" indent="0" algn="r" rtl="1">
              <a:buNone/>
            </a:pPr>
            <a:r>
              <a:rPr lang="fa-IR" dirty="0"/>
              <a:t>سیاست : برنامه ریزی رسانه ای در جهت تحقق اهداف و اصول حاکم بر مراسم اربعین</a:t>
            </a:r>
          </a:p>
          <a:p>
            <a:pPr marL="0" indent="0" algn="r" rtl="1">
              <a:buNone/>
            </a:pPr>
            <a:r>
              <a:rPr lang="fa-IR" dirty="0"/>
              <a:t>فعالیت ها:</a:t>
            </a:r>
          </a:p>
          <a:p>
            <a:pPr marL="0" indent="0" algn="r" rtl="1">
              <a:buNone/>
            </a:pPr>
            <a:r>
              <a:rPr lang="fa-IR" dirty="0"/>
              <a:t>تهیه و تامین لوازم و امکانات آموزشی از قبیل پوستر، </a:t>
            </a:r>
            <a:r>
              <a:rPr lang="fa-IR" dirty="0" err="1"/>
              <a:t>پمفلت</a:t>
            </a:r>
            <a:r>
              <a:rPr lang="fa-IR" dirty="0"/>
              <a:t> و...</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endParaRPr lang="en-US" dirty="0"/>
          </a:p>
        </p:txBody>
      </p:sp>
    </p:spTree>
    <p:extLst>
      <p:ext uri="{BB962C8B-B14F-4D97-AF65-F5344CB8AC3E}">
        <p14:creationId xmlns:p14="http://schemas.microsoft.com/office/powerpoint/2010/main" val="6459084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1981200" y="914401"/>
            <a:ext cx="8229600" cy="5211763"/>
          </a:xfrm>
        </p:spPr>
        <p:txBody>
          <a:bodyPr>
            <a:normAutofit fontScale="92500" lnSpcReduction="10000"/>
          </a:bodyPr>
          <a:lstStyle/>
          <a:p>
            <a:pPr algn="just" rtl="1" eaLnBrk="1" hangingPunct="1">
              <a:buClr>
                <a:srgbClr val="FFFF00"/>
              </a:buClr>
              <a:buFont typeface="Wingdings" pitchFamily="2" charset="2"/>
              <a:buChar char="Ø"/>
              <a:defRPr/>
            </a:pPr>
            <a:r>
              <a:rPr lang="fa-IR" sz="5400" dirty="0"/>
              <a:t> توجه : </a:t>
            </a:r>
          </a:p>
          <a:p>
            <a:pPr algn="just" rtl="1" eaLnBrk="1" hangingPunct="1">
              <a:buClr>
                <a:srgbClr val="FFFF00"/>
              </a:buClr>
              <a:buFont typeface="Wingdings" pitchFamily="2" charset="2"/>
              <a:buNone/>
              <a:defRPr/>
            </a:pPr>
            <a:endParaRPr lang="fa-IR" sz="5400" dirty="0"/>
          </a:p>
          <a:p>
            <a:pPr algn="just" rtl="1" eaLnBrk="1" hangingPunct="1">
              <a:buClr>
                <a:srgbClr val="FFFF00"/>
              </a:buClr>
              <a:buFont typeface="Wingdings" pitchFamily="2" charset="2"/>
              <a:buNone/>
              <a:defRPr/>
            </a:pPr>
            <a:r>
              <a:rPr lang="fa-IR" sz="5400" dirty="0"/>
              <a:t>  تمام اقدامات برخورد با بیماریهای ناشی از غذا باید در </a:t>
            </a:r>
            <a:r>
              <a:rPr lang="fa-IR" sz="5400" dirty="0" err="1"/>
              <a:t>اکیپی</a:t>
            </a:r>
            <a:r>
              <a:rPr lang="fa-IR" sz="5400" dirty="0"/>
              <a:t> متشکل از پرسنل بهداشت محیط و مبارزه با بیماریها صورت پذیرد .</a:t>
            </a:r>
            <a:endParaRPr lang="en-US" sz="5400" dirty="0"/>
          </a:p>
        </p:txBody>
      </p:sp>
    </p:spTree>
    <p:extLst>
      <p:ext uri="{BB962C8B-B14F-4D97-AF65-F5344CB8AC3E}">
        <p14:creationId xmlns:p14="http://schemas.microsoft.com/office/powerpoint/2010/main" val="4093582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additive="base">
                                        <p:cTn id="7" dur="5000" fill="hold"/>
                                        <p:tgtEl>
                                          <p:spTgt spid="11571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57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15714">
                                            <p:txEl>
                                              <p:pRg st="2" end="2"/>
                                            </p:txEl>
                                          </p:spTgt>
                                        </p:tgtEl>
                                        <p:attrNameLst>
                                          <p:attrName>style.visibility</p:attrName>
                                        </p:attrNameLst>
                                      </p:cBhvr>
                                      <p:to>
                                        <p:strVal val="visible"/>
                                      </p:to>
                                    </p:set>
                                    <p:anim calcmode="lin" valueType="num">
                                      <p:cBhvr additive="base">
                                        <p:cTn id="13" dur="50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157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2514600" y="685800"/>
            <a:ext cx="7391400" cy="5410200"/>
          </a:xfrm>
        </p:spPr>
        <p:txBody>
          <a:bodyPr/>
          <a:lstStyle/>
          <a:p>
            <a:pPr rtl="1" eaLnBrk="1" hangingPunct="1">
              <a:defRPr/>
            </a:pPr>
            <a:r>
              <a:rPr lang="ar-SA" altLang="en-US" b="1" dirty="0" smtClean="0">
                <a:solidFill>
                  <a:schemeClr val="tx1"/>
                </a:solidFill>
                <a:latin typeface="Traditional Arabic" pitchFamily="2" charset="-78"/>
                <a:cs typeface="Traditional Arabic" pitchFamily="2" charset="-78"/>
              </a:rPr>
              <a:t/>
            </a:r>
            <a:br>
              <a:rPr lang="ar-SA" altLang="en-US" b="1" dirty="0" smtClean="0">
                <a:solidFill>
                  <a:schemeClr val="tx1"/>
                </a:solidFill>
                <a:latin typeface="Traditional Arabic" pitchFamily="2" charset="-78"/>
                <a:cs typeface="Traditional Arabic" pitchFamily="2" charset="-78"/>
              </a:rPr>
            </a:br>
            <a:r>
              <a:rPr lang="ar-SA" altLang="en-US" sz="4800" b="1" dirty="0">
                <a:solidFill>
                  <a:srgbClr val="FF9999"/>
                </a:solidFill>
                <a:latin typeface="Traditional Arabic" pitchFamily="2" charset="-78"/>
                <a:cs typeface="Lotus" pitchFamily="2" charset="-78"/>
              </a:rPr>
              <a:t>ضوابط بهداشتي اردوگاهها</a:t>
            </a:r>
            <a:br>
              <a:rPr lang="ar-SA" altLang="en-US" sz="4800" b="1" dirty="0">
                <a:solidFill>
                  <a:srgbClr val="FF9999"/>
                </a:solidFill>
                <a:latin typeface="Traditional Arabic" pitchFamily="2" charset="-78"/>
                <a:cs typeface="Lotus" pitchFamily="2" charset="-78"/>
              </a:rPr>
            </a:br>
            <a:r>
              <a:rPr lang="ar-SA" altLang="en-US" sz="4800" b="1" dirty="0">
                <a:solidFill>
                  <a:srgbClr val="FF9999"/>
                </a:solidFill>
                <a:latin typeface="Traditional Arabic" pitchFamily="2" charset="-78"/>
                <a:cs typeface="Lotus" pitchFamily="2" charset="-78"/>
              </a:rPr>
              <a:t>و محل هاي اسكان آسيب ديدگان</a:t>
            </a:r>
            <a:r>
              <a:rPr lang="fa-IR" altLang="en-US" sz="4800" b="1" dirty="0">
                <a:solidFill>
                  <a:srgbClr val="FF9999"/>
                </a:solidFill>
                <a:latin typeface="Traditional Arabic" pitchFamily="2" charset="-78"/>
                <a:cs typeface="Lotus" pitchFamily="2" charset="-78"/>
              </a:rPr>
              <a:t>(</a:t>
            </a:r>
            <a:r>
              <a:rPr lang="en-US" altLang="en-US" sz="4800" b="1" dirty="0">
                <a:solidFill>
                  <a:srgbClr val="FF9999"/>
                </a:solidFill>
                <a:latin typeface="Traditional Arabic" pitchFamily="2" charset="-78"/>
                <a:cs typeface="Lotus" pitchFamily="2" charset="-78"/>
              </a:rPr>
              <a:t>S5-3</a:t>
            </a:r>
            <a:r>
              <a:rPr lang="fa-IR" altLang="en-US" sz="4800" b="1" dirty="0">
                <a:solidFill>
                  <a:srgbClr val="FF9999"/>
                </a:solidFill>
                <a:latin typeface="Traditional Arabic" pitchFamily="2" charset="-78"/>
                <a:cs typeface="Lotus" pitchFamily="2" charset="-78"/>
              </a:rPr>
              <a:t>)</a:t>
            </a:r>
            <a:r>
              <a:rPr lang="ar-SA" altLang="en-US" sz="4800" b="1" dirty="0">
                <a:solidFill>
                  <a:srgbClr val="FF9999"/>
                </a:solidFill>
                <a:latin typeface="Traditional Arabic" pitchFamily="2" charset="-78"/>
                <a:cs typeface="Lotus" pitchFamily="2" charset="-78"/>
              </a:rPr>
              <a:t/>
            </a:r>
            <a:br>
              <a:rPr lang="ar-SA" altLang="en-US" sz="4800" b="1" dirty="0">
                <a:solidFill>
                  <a:srgbClr val="FF9999"/>
                </a:solidFill>
                <a:latin typeface="Traditional Arabic" pitchFamily="2" charset="-78"/>
                <a:cs typeface="Lotus" pitchFamily="2" charset="-78"/>
              </a:rPr>
            </a:br>
            <a:r>
              <a:rPr lang="ar-SA" altLang="en-US" sz="4800" b="1" dirty="0">
                <a:solidFill>
                  <a:srgbClr val="FF9999"/>
                </a:solidFill>
                <a:latin typeface="Traditional Arabic" pitchFamily="2" charset="-78"/>
                <a:cs typeface="Lotus" pitchFamily="2" charset="-78"/>
              </a:rPr>
              <a:t/>
            </a:r>
            <a:br>
              <a:rPr lang="ar-SA" altLang="en-US" sz="4800" b="1" dirty="0">
                <a:solidFill>
                  <a:srgbClr val="FF9999"/>
                </a:solidFill>
                <a:latin typeface="Traditional Arabic" pitchFamily="2" charset="-78"/>
                <a:cs typeface="Lotus" pitchFamily="2" charset="-78"/>
              </a:rPr>
            </a:br>
            <a:r>
              <a:rPr lang="ar-SA" altLang="en-US" b="1" dirty="0" smtClean="0">
                <a:solidFill>
                  <a:schemeClr val="tx1"/>
                </a:solidFill>
                <a:latin typeface="Traditional Arabic" pitchFamily="2" charset="-78"/>
                <a:cs typeface="Zar" pitchFamily="2" charset="-78"/>
              </a:rPr>
              <a:t/>
            </a:r>
            <a:br>
              <a:rPr lang="ar-SA" altLang="en-US" b="1" dirty="0" smtClean="0">
                <a:solidFill>
                  <a:schemeClr val="tx1"/>
                </a:solidFill>
                <a:latin typeface="Traditional Arabic" pitchFamily="2" charset="-78"/>
                <a:cs typeface="Zar" pitchFamily="2" charset="-78"/>
              </a:rPr>
            </a:br>
            <a:endParaRPr lang="ar-SA" altLang="en-US" sz="3200" b="1" dirty="0">
              <a:latin typeface="Traditional Arabic" pitchFamily="2" charset="-78"/>
              <a:cs typeface="Roya" pitchFamily="2" charset="-78"/>
            </a:endParaRPr>
          </a:p>
        </p:txBody>
      </p:sp>
    </p:spTree>
    <p:extLst>
      <p:ext uri="{BB962C8B-B14F-4D97-AF65-F5344CB8AC3E}">
        <p14:creationId xmlns:p14="http://schemas.microsoft.com/office/powerpoint/2010/main" val="1494214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194"/>
                                        </p:tgtEl>
                                        <p:attrNameLst>
                                          <p:attrName>style.visibility</p:attrName>
                                        </p:attrNameLst>
                                      </p:cBhvr>
                                      <p:to>
                                        <p:strVal val="visible"/>
                                      </p:to>
                                    </p:set>
                                  </p:childTnLst>
                                  <p:subTnLst>
                                    <p:animClr clrSpc="rgb" dir="cw">
                                      <p:cBhvr override="childStyle">
                                        <p:cTn dur="1" fill="hold" display="0" masterRel="nextClick" afterEffect="1"/>
                                        <p:tgtEl>
                                          <p:spTgt spid="136194"/>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G:\shelter\89.6.3\SDC10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defRPr/>
            </a:pPr>
            <a:r>
              <a:rPr lang="fa-IR" dirty="0" smtClean="0">
                <a:cs typeface="B Titr" pitchFamily="2" charset="-78"/>
              </a:rPr>
              <a:t>مدیریت بهداشت محیط پناهندگان و یا آوارگان</a:t>
            </a:r>
            <a:endParaRPr lang="en-US" dirty="0"/>
          </a:p>
        </p:txBody>
      </p:sp>
      <p:sp>
        <p:nvSpPr>
          <p:cNvPr id="3" name="Content Placeholder 2"/>
          <p:cNvSpPr>
            <a:spLocks noGrp="1"/>
          </p:cNvSpPr>
          <p:nvPr>
            <p:ph idx="1"/>
          </p:nvPr>
        </p:nvSpPr>
        <p:spPr>
          <a:xfrm>
            <a:off x="1524000" y="4221163"/>
            <a:ext cx="9144000" cy="2120900"/>
          </a:xfrm>
        </p:spPr>
        <p:txBody>
          <a:bodyPr>
            <a:normAutofit/>
          </a:bodyPr>
          <a:lstStyle/>
          <a:p>
            <a:pPr algn="r" rtl="1">
              <a:buFontTx/>
              <a:buNone/>
              <a:defRPr/>
            </a:pPr>
            <a:r>
              <a:rPr lang="fa-IR" dirty="0" smtClean="0">
                <a:solidFill>
                  <a:schemeClr val="bg1">
                    <a:lumMod val="95000"/>
                  </a:schemeClr>
                </a:solidFill>
                <a:cs typeface="B Farnaz" pitchFamily="2" charset="-78"/>
              </a:rPr>
              <a:t>    </a:t>
            </a:r>
            <a:r>
              <a:rPr lang="fa-IR" dirty="0" smtClean="0">
                <a:cs typeface="B Farnaz" pitchFamily="2" charset="-78"/>
              </a:rPr>
              <a:t>برنامه ریزی به منظور کنترل عوامل محیطی درراستای کنترل و کاهش بیماریها ومرگ ومیر مرتبط با عوامل محیطی نظیر آب ، پسماند(زباله وفاضلاب) ، مسکن و موادغذایی و... در محل استقرار پناهندگان وآوارگان رامدیریت بهداشت محیط پناهندگان گویند .</a:t>
            </a:r>
          </a:p>
          <a:p>
            <a:pPr>
              <a:defRPr/>
            </a:pPr>
            <a:endParaRPr lang="en-US" dirty="0"/>
          </a:p>
        </p:txBody>
      </p:sp>
    </p:spTree>
    <p:extLst>
      <p:ext uri="{BB962C8B-B14F-4D97-AF65-F5344CB8AC3E}">
        <p14:creationId xmlns:p14="http://schemas.microsoft.com/office/powerpoint/2010/main" val="26840207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G:\shelter\89.6.3\IMGA0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292101"/>
            <a:ext cx="8229600" cy="760413"/>
          </a:xfrm>
        </p:spPr>
        <p:txBody>
          <a:bodyPr/>
          <a:lstStyle/>
          <a:p>
            <a:pPr algn="ctr">
              <a:defRPr/>
            </a:pPr>
            <a:r>
              <a:rPr lang="fa-IR" sz="3200" dirty="0">
                <a:cs typeface="B Titr" pitchFamily="2" charset="-78"/>
              </a:rPr>
              <a:t>اهداف مدیریت بهداشت محیط پناهندگان ویاآوارگان :</a:t>
            </a:r>
            <a:endParaRPr lang="en-US" sz="3200" dirty="0"/>
          </a:p>
        </p:txBody>
      </p:sp>
      <p:sp>
        <p:nvSpPr>
          <p:cNvPr id="3" name="Content Placeholder 2"/>
          <p:cNvSpPr>
            <a:spLocks noGrp="1"/>
          </p:cNvSpPr>
          <p:nvPr>
            <p:ph idx="1"/>
          </p:nvPr>
        </p:nvSpPr>
        <p:spPr>
          <a:xfrm>
            <a:off x="1524000" y="1052514"/>
            <a:ext cx="9144000" cy="2232025"/>
          </a:xfrm>
        </p:spPr>
        <p:txBody>
          <a:bodyPr>
            <a:normAutofit lnSpcReduction="10000"/>
          </a:bodyPr>
          <a:lstStyle/>
          <a:p>
            <a:pPr algn="r" rtl="1">
              <a:defRPr/>
            </a:pPr>
            <a:r>
              <a:rPr lang="fa-IR" sz="2400" dirty="0">
                <a:latin typeface="Arial" charset="0"/>
                <a:cs typeface="B Farnaz" pitchFamily="2" charset="-78"/>
              </a:rPr>
              <a:t>ارزیابی سریع اولیه محیطی (بررسی نیاز اولیه)</a:t>
            </a:r>
          </a:p>
          <a:p>
            <a:pPr algn="r" rtl="1">
              <a:defRPr/>
            </a:pPr>
            <a:r>
              <a:rPr lang="fa-IR" sz="2400" dirty="0">
                <a:latin typeface="Arial" charset="0"/>
                <a:cs typeface="B Farnaz" pitchFamily="2" charset="-78"/>
              </a:rPr>
              <a:t>کنترل عوامل محیطی بمنظورکنترل وپیشگیری ازبیماریها ومرگ ومیر مرتبط با محیط</a:t>
            </a:r>
          </a:p>
          <a:p>
            <a:pPr algn="r" rtl="1">
              <a:defRPr/>
            </a:pPr>
            <a:r>
              <a:rPr lang="fa-IR" sz="2400" dirty="0">
                <a:latin typeface="Arial" charset="0"/>
                <a:cs typeface="B Farnaz" pitchFamily="2" charset="-78"/>
              </a:rPr>
              <a:t>برقراری نظام مراقبت محیطی وگزارش دهی</a:t>
            </a:r>
          </a:p>
          <a:p>
            <a:pPr algn="r" rtl="1">
              <a:defRPr/>
            </a:pPr>
            <a:r>
              <a:rPr lang="fa-IR" sz="2400" dirty="0">
                <a:latin typeface="Arial" charset="0"/>
                <a:cs typeface="B Farnaz" pitchFamily="2" charset="-78"/>
              </a:rPr>
              <a:t>هماهنگی</a:t>
            </a:r>
          </a:p>
          <a:p>
            <a:pPr algn="r" rtl="1">
              <a:defRPr/>
            </a:pPr>
            <a:endParaRPr lang="en-US" dirty="0"/>
          </a:p>
        </p:txBody>
      </p:sp>
    </p:spTree>
    <p:extLst>
      <p:ext uri="{BB962C8B-B14F-4D97-AF65-F5344CB8AC3E}">
        <p14:creationId xmlns:p14="http://schemas.microsoft.com/office/powerpoint/2010/main" val="3397086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G:\shelter\89.6.3\IMGA0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292101"/>
            <a:ext cx="8229600" cy="976313"/>
          </a:xfrm>
        </p:spPr>
        <p:txBody>
          <a:bodyPr>
            <a:normAutofit fontScale="90000"/>
          </a:bodyPr>
          <a:lstStyle/>
          <a:p>
            <a:pPr algn="ctr">
              <a:defRPr/>
            </a:pPr>
            <a:r>
              <a:rPr lang="fa-IR" dirty="0" smtClean="0">
                <a:cs typeface="B Titr" pitchFamily="2" charset="-78"/>
              </a:rPr>
              <a:t>کنترل عوامل محیطی :</a:t>
            </a:r>
            <a:r>
              <a:rPr lang="fa-IR" dirty="0" smtClean="0"/>
              <a:t/>
            </a:r>
            <a:br>
              <a:rPr lang="fa-IR" dirty="0" smtClean="0"/>
            </a:br>
            <a:endParaRPr lang="en-US" dirty="0"/>
          </a:p>
        </p:txBody>
      </p:sp>
      <p:sp>
        <p:nvSpPr>
          <p:cNvPr id="5" name="Content Placeholder 4"/>
          <p:cNvSpPr>
            <a:spLocks noGrp="1"/>
          </p:cNvSpPr>
          <p:nvPr>
            <p:ph idx="1"/>
          </p:nvPr>
        </p:nvSpPr>
        <p:spPr>
          <a:xfrm>
            <a:off x="1981200" y="1905000"/>
            <a:ext cx="8686800" cy="4114800"/>
          </a:xfrm>
        </p:spPr>
        <p:txBody>
          <a:bodyPr/>
          <a:lstStyle/>
          <a:p>
            <a:pPr algn="r" rtl="1">
              <a:buFont typeface="Arial" pitchFamily="34" charset="0"/>
              <a:buChar char="•"/>
              <a:defRPr/>
            </a:pPr>
            <a:r>
              <a:rPr lang="fa-IR" dirty="0" smtClean="0">
                <a:latin typeface="Arial" pitchFamily="34" charset="0"/>
                <a:cs typeface="B Farnaz" pitchFamily="2" charset="-78"/>
              </a:rPr>
              <a:t>کنترل محیط </a:t>
            </a:r>
          </a:p>
          <a:p>
            <a:pPr algn="r" rtl="1">
              <a:buFont typeface="Arial" pitchFamily="34" charset="0"/>
              <a:buChar char="•"/>
              <a:defRPr/>
            </a:pPr>
            <a:r>
              <a:rPr lang="fa-IR" dirty="0" smtClean="0">
                <a:latin typeface="Arial" pitchFamily="34" charset="0"/>
                <a:cs typeface="B Farnaz" pitchFamily="2" charset="-78"/>
              </a:rPr>
              <a:t>کنترل محل اسکان</a:t>
            </a:r>
          </a:p>
          <a:p>
            <a:pPr algn="r" rtl="1">
              <a:buFont typeface="Arial" pitchFamily="34" charset="0"/>
              <a:buChar char="•"/>
              <a:defRPr/>
            </a:pPr>
            <a:r>
              <a:rPr lang="fa-IR" dirty="0" smtClean="0">
                <a:latin typeface="Arial" pitchFamily="34" charset="0"/>
                <a:cs typeface="B Farnaz" pitchFamily="2" charset="-78"/>
              </a:rPr>
              <a:t>کنترل آب مصرفی وشرب </a:t>
            </a:r>
          </a:p>
          <a:p>
            <a:pPr algn="r" rtl="1">
              <a:buFont typeface="Arial" pitchFamily="34" charset="0"/>
              <a:buChar char="•"/>
              <a:defRPr/>
            </a:pPr>
            <a:r>
              <a:rPr lang="fa-IR" dirty="0" smtClean="0">
                <a:latin typeface="Arial" pitchFamily="34" charset="0"/>
                <a:cs typeface="B Farnaz" pitchFamily="2" charset="-78"/>
              </a:rPr>
              <a:t>کنترل جمع آوری ودفع پسماند (زباله وفاضلاب)</a:t>
            </a:r>
          </a:p>
          <a:p>
            <a:pPr algn="r" rtl="1">
              <a:buFont typeface="Arial" pitchFamily="34" charset="0"/>
              <a:buChar char="•"/>
              <a:defRPr/>
            </a:pPr>
            <a:r>
              <a:rPr lang="fa-IR" dirty="0" smtClean="0">
                <a:latin typeface="Arial" pitchFamily="34" charset="0"/>
                <a:cs typeface="B Farnaz" pitchFamily="2" charset="-78"/>
              </a:rPr>
              <a:t>کنترل مراکز و اما کن عمومی </a:t>
            </a:r>
          </a:p>
          <a:p>
            <a:pPr algn="r" rtl="1">
              <a:buFont typeface="Arial" pitchFamily="34" charset="0"/>
              <a:buChar char="•"/>
              <a:defRPr/>
            </a:pPr>
            <a:r>
              <a:rPr lang="fa-IR" dirty="0" smtClean="0">
                <a:latin typeface="Arial" pitchFamily="34" charset="0"/>
                <a:cs typeface="B Farnaz" pitchFamily="2" charset="-78"/>
              </a:rPr>
              <a:t>کنترل سرویس های بهداشتی</a:t>
            </a:r>
          </a:p>
          <a:p>
            <a:pPr algn="r" rtl="1">
              <a:buFont typeface="Arial" pitchFamily="34" charset="0"/>
              <a:buChar char="•"/>
              <a:defRPr/>
            </a:pPr>
            <a:r>
              <a:rPr lang="fa-IR" dirty="0" smtClean="0">
                <a:latin typeface="Arial" pitchFamily="34" charset="0"/>
                <a:cs typeface="B Farnaz" pitchFamily="2" charset="-78"/>
              </a:rPr>
              <a:t>کنترل موادغذایی</a:t>
            </a:r>
          </a:p>
          <a:p>
            <a:pPr algn="r" rtl="1">
              <a:defRPr/>
            </a:pPr>
            <a:endParaRPr lang="en-US" dirty="0"/>
          </a:p>
        </p:txBody>
      </p:sp>
    </p:spTree>
    <p:extLst>
      <p:ext uri="{BB962C8B-B14F-4D97-AF65-F5344CB8AC3E}">
        <p14:creationId xmlns:p14="http://schemas.microsoft.com/office/powerpoint/2010/main" val="1777514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descr="G:\shelter\89.6.3\IMGA0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2313" y="1"/>
            <a:ext cx="8229600" cy="1120775"/>
          </a:xfrm>
        </p:spPr>
        <p:txBody>
          <a:bodyPr/>
          <a:lstStyle/>
          <a:p>
            <a:pPr algn="ctr">
              <a:defRPr/>
            </a:pPr>
            <a:r>
              <a:rPr lang="fa-IR" dirty="0" smtClean="0">
                <a:cs typeface="B Titr" pitchFamily="2" charset="-78"/>
              </a:rPr>
              <a:t>کنترل محیطی لیشمانیوز:</a:t>
            </a:r>
            <a:endParaRPr lang="en-US" dirty="0"/>
          </a:p>
        </p:txBody>
      </p:sp>
      <p:sp>
        <p:nvSpPr>
          <p:cNvPr id="3" name="Content Placeholder 2"/>
          <p:cNvSpPr>
            <a:spLocks noGrp="1"/>
          </p:cNvSpPr>
          <p:nvPr>
            <p:ph idx="1"/>
          </p:nvPr>
        </p:nvSpPr>
        <p:spPr>
          <a:xfrm>
            <a:off x="1992313" y="3789364"/>
            <a:ext cx="8229600" cy="2708275"/>
          </a:xfrm>
        </p:spPr>
        <p:txBody>
          <a:bodyPr/>
          <a:lstStyle/>
          <a:p>
            <a:pPr algn="r" rtl="1">
              <a:defRPr/>
            </a:pPr>
            <a:r>
              <a:rPr lang="fa-IR" dirty="0" smtClean="0"/>
              <a:t>کنترل جمع آوری ودفع زباله </a:t>
            </a:r>
          </a:p>
          <a:p>
            <a:pPr algn="r" rtl="1">
              <a:defRPr/>
            </a:pPr>
            <a:r>
              <a:rPr lang="fa-IR" dirty="0" smtClean="0"/>
              <a:t>کنترل جمع آوری و دفع نخاله های ساختمانی </a:t>
            </a:r>
          </a:p>
          <a:p>
            <a:pPr algn="r" rtl="1">
              <a:defRPr/>
            </a:pPr>
            <a:r>
              <a:rPr lang="fa-IR" dirty="0" smtClean="0"/>
              <a:t>ازبین بردن محل های زندگی پشه خاکی </a:t>
            </a:r>
          </a:p>
          <a:p>
            <a:pPr algn="r" rtl="1">
              <a:defRPr/>
            </a:pPr>
            <a:r>
              <a:rPr lang="fa-IR" dirty="0" smtClean="0"/>
              <a:t>سمپاشی درصورت نیاز </a:t>
            </a:r>
          </a:p>
          <a:p>
            <a:pPr algn="r" rtl="1">
              <a:defRPr/>
            </a:pPr>
            <a:r>
              <a:rPr lang="fa-IR" dirty="0" smtClean="0"/>
              <a:t>استفاده از توری جهت محافظت جمعیت درمعرض خطر</a:t>
            </a:r>
          </a:p>
          <a:p>
            <a:pPr algn="r" rtl="1">
              <a:defRPr/>
            </a:pPr>
            <a:endParaRPr lang="en-US" dirty="0"/>
          </a:p>
        </p:txBody>
      </p:sp>
    </p:spTree>
    <p:extLst>
      <p:ext uri="{BB962C8B-B14F-4D97-AF65-F5344CB8AC3E}">
        <p14:creationId xmlns:p14="http://schemas.microsoft.com/office/powerpoint/2010/main" val="22921670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G:\shelter\89.6.3\IMGA0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a:xfrm>
            <a:off x="1992313" y="0"/>
            <a:ext cx="8229600" cy="1049338"/>
          </a:xfrm>
        </p:spPr>
        <p:txBody>
          <a:bodyPr/>
          <a:lstStyle/>
          <a:p>
            <a:pPr algn="ctr">
              <a:defRPr/>
            </a:pPr>
            <a:r>
              <a:rPr lang="fa-IR" sz="2400" dirty="0">
                <a:solidFill>
                  <a:schemeClr val="accent4"/>
                </a:solidFill>
                <a:cs typeface="B Titr" pitchFamily="2" charset="-78"/>
              </a:rPr>
              <a:t>کنترل محیطی مالاریا :</a:t>
            </a:r>
          </a:p>
        </p:txBody>
      </p:sp>
      <p:sp>
        <p:nvSpPr>
          <p:cNvPr id="15363" name="Content Placeholder 2"/>
          <p:cNvSpPr>
            <a:spLocks noGrp="1"/>
          </p:cNvSpPr>
          <p:nvPr>
            <p:ph idx="1"/>
          </p:nvPr>
        </p:nvSpPr>
        <p:spPr>
          <a:xfrm>
            <a:off x="1919288" y="765175"/>
            <a:ext cx="8229600" cy="2674938"/>
          </a:xfrm>
        </p:spPr>
        <p:txBody>
          <a:bodyPr/>
          <a:lstStyle/>
          <a:p>
            <a:pPr algn="r" rtl="1">
              <a:defRPr/>
            </a:pPr>
            <a:r>
              <a:rPr lang="fa-IR" sz="2600" dirty="0">
                <a:solidFill>
                  <a:schemeClr val="accent4"/>
                </a:solidFill>
                <a:latin typeface="Arial" charset="0"/>
                <a:cs typeface="B Farnaz" pitchFamily="2" charset="-78"/>
              </a:rPr>
              <a:t>کنترل جمع وآوری ودفع پسماند(زباله وفاضلاب )</a:t>
            </a:r>
          </a:p>
          <a:p>
            <a:pPr algn="r" rtl="1">
              <a:defRPr/>
            </a:pPr>
            <a:r>
              <a:rPr lang="fa-IR" sz="2600" dirty="0">
                <a:solidFill>
                  <a:schemeClr val="accent4"/>
                </a:solidFill>
                <a:latin typeface="Arial" charset="0"/>
                <a:cs typeface="B Farnaz" pitchFamily="2" charset="-78"/>
              </a:rPr>
              <a:t>آهک پاشی گنداب ها </a:t>
            </a:r>
          </a:p>
          <a:p>
            <a:pPr algn="r" rtl="1">
              <a:defRPr/>
            </a:pPr>
            <a:r>
              <a:rPr lang="fa-IR" sz="2600" dirty="0">
                <a:solidFill>
                  <a:schemeClr val="accent4"/>
                </a:solidFill>
                <a:latin typeface="Arial" charset="0"/>
                <a:cs typeface="B Farnaz" pitchFamily="2" charset="-78"/>
              </a:rPr>
              <a:t>نفت پاشی گندابها ومردابها</a:t>
            </a:r>
          </a:p>
          <a:p>
            <a:pPr algn="r" rtl="1">
              <a:defRPr/>
            </a:pPr>
            <a:r>
              <a:rPr lang="fa-IR" sz="2600" dirty="0">
                <a:solidFill>
                  <a:schemeClr val="accent4"/>
                </a:solidFill>
                <a:latin typeface="Arial" charset="0"/>
                <a:cs typeface="B Farnaz" pitchFamily="2" charset="-78"/>
              </a:rPr>
              <a:t>سمپاشی محیط درصورت نیاز</a:t>
            </a:r>
          </a:p>
          <a:p>
            <a:pPr algn="r" rtl="1">
              <a:defRPr/>
            </a:pPr>
            <a:r>
              <a:rPr lang="fa-IR" sz="2600" dirty="0">
                <a:solidFill>
                  <a:schemeClr val="accent4"/>
                </a:solidFill>
                <a:latin typeface="Arial" charset="0"/>
                <a:cs typeface="B Farnaz" pitchFamily="2" charset="-78"/>
              </a:rPr>
              <a:t>استفاده از پشه بند جهت محافظت جمعیت درمعرض خطر</a:t>
            </a:r>
          </a:p>
        </p:txBody>
      </p:sp>
    </p:spTree>
    <p:extLst>
      <p:ext uri="{BB962C8B-B14F-4D97-AF65-F5344CB8AC3E}">
        <p14:creationId xmlns:p14="http://schemas.microsoft.com/office/powerpoint/2010/main" val="14697270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3520" y="-1"/>
            <a:ext cx="12285519" cy="6854665"/>
          </a:xfrm>
          <a:prstGeom prst="rect">
            <a:avLst/>
          </a:prstGeom>
        </p:spPr>
      </p:pic>
    </p:spTree>
    <p:extLst>
      <p:ext uri="{BB962C8B-B14F-4D97-AF65-F5344CB8AC3E}">
        <p14:creationId xmlns:p14="http://schemas.microsoft.com/office/powerpoint/2010/main" val="35056326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42724"/>
          </a:xfrm>
          <a:prstGeom prst="rect">
            <a:avLst/>
          </a:prstGeom>
        </p:spPr>
      </p:pic>
    </p:spTree>
    <p:extLst>
      <p:ext uri="{BB962C8B-B14F-4D97-AF65-F5344CB8AC3E}">
        <p14:creationId xmlns:p14="http://schemas.microsoft.com/office/powerpoint/2010/main" val="635830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r">
              <a:defRPr/>
            </a:pPr>
            <a:r>
              <a:rPr lang="fa-IR" sz="2400">
                <a:cs typeface="B Titr" pitchFamily="2" charset="-78"/>
              </a:rPr>
              <a:t>برقراری نظام مراقبت محیطی :</a:t>
            </a:r>
          </a:p>
        </p:txBody>
      </p:sp>
      <p:sp>
        <p:nvSpPr>
          <p:cNvPr id="16387" name="Content Placeholder 2"/>
          <p:cNvSpPr>
            <a:spLocks noGrp="1"/>
          </p:cNvSpPr>
          <p:nvPr>
            <p:ph idx="1"/>
          </p:nvPr>
        </p:nvSpPr>
        <p:spPr/>
        <p:txBody>
          <a:bodyPr/>
          <a:lstStyle/>
          <a:p>
            <a:pPr algn="r" rtl="1">
              <a:defRPr/>
            </a:pPr>
            <a:r>
              <a:rPr lang="fa-IR" sz="2600" dirty="0">
                <a:latin typeface="Arial" charset="0"/>
                <a:cs typeface="B Farnaz" pitchFamily="2" charset="-78"/>
              </a:rPr>
              <a:t>ثبت کلیه کنترل های عوامل محیطی</a:t>
            </a:r>
          </a:p>
          <a:p>
            <a:pPr algn="r" rtl="1">
              <a:defRPr/>
            </a:pPr>
            <a:r>
              <a:rPr lang="fa-IR" sz="2600" dirty="0">
                <a:latin typeface="Arial" charset="0"/>
                <a:cs typeface="B Farnaz" pitchFamily="2" charset="-78"/>
              </a:rPr>
              <a:t>ارائه گزارش مستمر (روزانه </a:t>
            </a:r>
            <a:r>
              <a:rPr lang="fa-IR" sz="2600" dirty="0" err="1">
                <a:latin typeface="Arial" charset="0"/>
                <a:cs typeface="B Farnaz" pitchFamily="2" charset="-78"/>
              </a:rPr>
              <a:t>ویا</a:t>
            </a:r>
            <a:r>
              <a:rPr lang="fa-IR" sz="2600" dirty="0">
                <a:latin typeface="Arial" charset="0"/>
                <a:cs typeface="B Farnaz" pitchFamily="2" charset="-78"/>
              </a:rPr>
              <a:t> </a:t>
            </a:r>
            <a:r>
              <a:rPr lang="fa-IR" sz="2600" dirty="0" err="1">
                <a:latin typeface="Arial" charset="0"/>
                <a:cs typeface="B Farnaz" pitchFamily="2" charset="-78"/>
              </a:rPr>
              <a:t>بعضاًساعتی</a:t>
            </a:r>
            <a:r>
              <a:rPr lang="fa-IR" sz="2600" dirty="0">
                <a:latin typeface="Arial" charset="0"/>
                <a:cs typeface="B Farnaz" pitchFamily="2" charset="-78"/>
              </a:rPr>
              <a:t>)</a:t>
            </a:r>
          </a:p>
          <a:p>
            <a:pPr algn="r" rtl="1">
              <a:defRPr/>
            </a:pPr>
            <a:r>
              <a:rPr lang="fa-IR" sz="2600" dirty="0">
                <a:latin typeface="Arial" charset="0"/>
                <a:cs typeface="B Farnaz" pitchFamily="2" charset="-78"/>
              </a:rPr>
              <a:t>تطبیق موارد کنترل عوامل محیطی با موارد </a:t>
            </a:r>
            <a:r>
              <a:rPr lang="fa-IR" sz="2600" dirty="0" err="1">
                <a:latin typeface="Arial" charset="0"/>
                <a:cs typeface="B Farnaz" pitchFamily="2" charset="-78"/>
              </a:rPr>
              <a:t>بروزبیماریهای</a:t>
            </a:r>
            <a:r>
              <a:rPr lang="fa-IR" sz="2600" dirty="0">
                <a:latin typeface="Arial" charset="0"/>
                <a:cs typeface="B Farnaz" pitchFamily="2" charset="-78"/>
              </a:rPr>
              <a:t> مرتبط به صورت روزانه</a:t>
            </a:r>
          </a:p>
          <a:p>
            <a:pPr algn="r" rtl="1">
              <a:defRPr/>
            </a:pPr>
            <a:r>
              <a:rPr lang="fa-IR" sz="2600" dirty="0">
                <a:latin typeface="Arial" charset="0"/>
                <a:cs typeface="B Farnaz" pitchFamily="2" charset="-78"/>
              </a:rPr>
              <a:t>تهیه نقشه منطقه </a:t>
            </a:r>
          </a:p>
          <a:p>
            <a:pPr algn="r" rtl="1">
              <a:defRPr/>
            </a:pPr>
            <a:r>
              <a:rPr lang="fa-IR" sz="2600" dirty="0">
                <a:latin typeface="Arial" charset="0"/>
                <a:cs typeface="B Farnaz" pitchFamily="2" charset="-78"/>
              </a:rPr>
              <a:t>ثبت موارد عوامل محیطی برروی نقشه</a:t>
            </a:r>
          </a:p>
          <a:p>
            <a:pPr algn="r" rtl="1">
              <a:defRPr/>
            </a:pPr>
            <a:endParaRPr lang="fa-IR" dirty="0" smtClean="0"/>
          </a:p>
        </p:txBody>
      </p:sp>
    </p:spTree>
    <p:extLst>
      <p:ext uri="{BB962C8B-B14F-4D97-AF65-F5344CB8AC3E}">
        <p14:creationId xmlns:p14="http://schemas.microsoft.com/office/powerpoint/2010/main" val="1827199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4464"/>
            <a:ext cx="10515600" cy="6130636"/>
          </a:xfrm>
        </p:spPr>
        <p:txBody>
          <a:bodyPr>
            <a:normAutofit fontScale="85000" lnSpcReduction="10000"/>
          </a:bodyPr>
          <a:lstStyle/>
          <a:p>
            <a:pPr marL="0" indent="0" algn="r" rtl="1">
              <a:buNone/>
            </a:pPr>
            <a:r>
              <a:rPr lang="fa-IR" dirty="0"/>
              <a:t>اصل ششم: مدیریت انتظارات</a:t>
            </a:r>
          </a:p>
          <a:p>
            <a:pPr marL="0" indent="0" algn="r" rtl="1">
              <a:buNone/>
            </a:pPr>
            <a:r>
              <a:rPr lang="fa-IR" dirty="0"/>
              <a:t>سیاست : پاسخگویی در برابر وظایف و مسئولیتها</a:t>
            </a:r>
          </a:p>
          <a:p>
            <a:pPr marL="0" indent="0" algn="r" rtl="1">
              <a:buNone/>
            </a:pPr>
            <a:r>
              <a:rPr lang="fa-IR" dirty="0"/>
              <a:t>فعالیت ها:</a:t>
            </a:r>
          </a:p>
          <a:p>
            <a:pPr marL="0" indent="0" algn="r" rtl="1">
              <a:buNone/>
            </a:pPr>
            <a:r>
              <a:rPr lang="fa-IR" dirty="0"/>
              <a:t>تامین منابع مالی لازم جهت آمادگی و پاسخ و رفع نیازهای بهداشتی درمانی زوار</a:t>
            </a:r>
          </a:p>
          <a:p>
            <a:pPr marL="0" indent="0" algn="r" rtl="1">
              <a:buNone/>
            </a:pPr>
            <a:r>
              <a:rPr lang="fa-IR" dirty="0"/>
              <a:t>سازمان مسئول:</a:t>
            </a:r>
          </a:p>
          <a:p>
            <a:pPr marL="0" indent="0" algn="r" rtl="1">
              <a:buNone/>
            </a:pPr>
            <a:r>
              <a:rPr lang="fa-IR" dirty="0"/>
              <a:t>مرکز سلامت محیط کار و معاونت های بهداشتی دانشگاه</a:t>
            </a:r>
          </a:p>
          <a:p>
            <a:pPr marL="0" indent="0" algn="r" rtl="1">
              <a:buNone/>
            </a:pPr>
            <a:r>
              <a:rPr lang="fa-IR" dirty="0"/>
              <a:t>اصل هفتم: هماهنگی</a:t>
            </a:r>
          </a:p>
          <a:p>
            <a:pPr marL="0" indent="0" algn="r" rtl="1">
              <a:buNone/>
            </a:pPr>
            <a:r>
              <a:rPr lang="fa-IR" dirty="0"/>
              <a:t>سیاست : تقویت فرهنگ کار گروهی و مدیریت </a:t>
            </a:r>
            <a:r>
              <a:rPr lang="fa-IR" dirty="0" err="1"/>
              <a:t>جهادی</a:t>
            </a:r>
            <a:endParaRPr lang="fa-IR" dirty="0"/>
          </a:p>
          <a:p>
            <a:pPr marL="0" indent="0" algn="r" rtl="1">
              <a:buNone/>
            </a:pPr>
            <a:r>
              <a:rPr lang="fa-IR" dirty="0"/>
              <a:t>فعالیت ها:</a:t>
            </a:r>
          </a:p>
          <a:p>
            <a:pPr algn="r" rtl="1"/>
            <a:r>
              <a:rPr lang="fa-IR" dirty="0" smtClean="0"/>
              <a:t>هماهنگی </a:t>
            </a:r>
            <a:r>
              <a:rPr lang="fa-IR" dirty="0"/>
              <a:t>برون و درون بخشی با ادارات و سازمان های کشوری</a:t>
            </a:r>
          </a:p>
          <a:p>
            <a:pPr algn="r" rtl="1"/>
            <a:r>
              <a:rPr lang="fa-IR" dirty="0" smtClean="0"/>
              <a:t>هماهنگی </a:t>
            </a:r>
            <a:r>
              <a:rPr lang="fa-IR" dirty="0"/>
              <a:t>با ستاد اربعین جهت پیش بینی برنامه در عراق</a:t>
            </a:r>
          </a:p>
          <a:p>
            <a:pPr algn="r" rtl="1"/>
            <a:r>
              <a:rPr lang="fa-IR" dirty="0" smtClean="0"/>
              <a:t>پیشنهاد </a:t>
            </a:r>
            <a:r>
              <a:rPr lang="fa-IR" dirty="0"/>
              <a:t>برگزاری جلسه هماهنگی و آموزشی کشوری مدیران و مسئولین موکب ها و ایستگاه های صلواتی و مراکز اسکان</a:t>
            </a:r>
          </a:p>
          <a:p>
            <a:pPr algn="r" rtl="1"/>
            <a:r>
              <a:rPr lang="fa-IR" dirty="0" err="1"/>
              <a:t>زائرین</a:t>
            </a:r>
            <a:r>
              <a:rPr lang="fa-IR" dirty="0"/>
              <a:t> در استان های مرزی و کشور عراق</a:t>
            </a:r>
          </a:p>
          <a:p>
            <a:pPr algn="r" rtl="1"/>
            <a:r>
              <a:rPr lang="fa-IR" dirty="0" smtClean="0"/>
              <a:t>هماهنگی </a:t>
            </a:r>
            <a:r>
              <a:rPr lang="fa-IR" dirty="0"/>
              <a:t>با هیئت پزشکی حج و زیارت</a:t>
            </a:r>
          </a:p>
          <a:p>
            <a:pPr algn="r" rtl="1"/>
            <a:r>
              <a:rPr lang="fa-IR" dirty="0" smtClean="0"/>
              <a:t>هماهنگی </a:t>
            </a:r>
            <a:r>
              <a:rPr lang="fa-IR" dirty="0"/>
              <a:t>برون و درون بخشی با ادارات و سازمان های استانی</a:t>
            </a:r>
          </a:p>
          <a:p>
            <a:pPr algn="r" rtl="1"/>
            <a:r>
              <a:rPr lang="fa-IR" dirty="0" smtClean="0"/>
              <a:t>هماهنگی </a:t>
            </a:r>
            <a:r>
              <a:rPr lang="fa-IR" dirty="0"/>
              <a:t>برون و درون بخشی با ادارات و سازمان های شهرستانی</a:t>
            </a:r>
          </a:p>
          <a:p>
            <a:pPr algn="r" rtl="1"/>
            <a:r>
              <a:rPr lang="fa-IR" dirty="0" smtClean="0"/>
              <a:t>جلب </a:t>
            </a:r>
            <a:r>
              <a:rPr lang="fa-IR" dirty="0"/>
              <a:t>مشارکت مسئولین پایانه های مرزی</a:t>
            </a:r>
          </a:p>
          <a:p>
            <a:pPr marL="0" indent="0" algn="r" rtl="1">
              <a:buNone/>
            </a:pPr>
            <a:r>
              <a:rPr lang="fa-IR" dirty="0"/>
              <a:t>سازمان </a:t>
            </a:r>
            <a:r>
              <a:rPr lang="fa-IR" dirty="0" err="1" smtClean="0"/>
              <a:t>مسئول:</a:t>
            </a:r>
            <a:r>
              <a:rPr lang="fa-IR" dirty="0" err="1"/>
              <a:t>مرکز</a:t>
            </a:r>
            <a:r>
              <a:rPr lang="fa-IR" dirty="0"/>
              <a:t> سلامت محیط کار و معاونت های بهداشتی دانشگاه</a:t>
            </a:r>
            <a:endParaRPr lang="en-US" dirty="0"/>
          </a:p>
        </p:txBody>
      </p:sp>
    </p:spTree>
    <p:extLst>
      <p:ext uri="{BB962C8B-B14F-4D97-AF65-F5344CB8AC3E}">
        <p14:creationId xmlns:p14="http://schemas.microsoft.com/office/powerpoint/2010/main" val="42080072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381000"/>
            <a:ext cx="8229600" cy="1143000"/>
          </a:xfrm>
        </p:spPr>
        <p:txBody>
          <a:bodyPr/>
          <a:lstStyle/>
          <a:p>
            <a:pPr algn="r">
              <a:defRPr/>
            </a:pPr>
            <a:r>
              <a:rPr lang="fa-IR" sz="2400">
                <a:cs typeface="B Titr" pitchFamily="2" charset="-78"/>
              </a:rPr>
              <a:t>هماهنگی :</a:t>
            </a:r>
          </a:p>
        </p:txBody>
      </p:sp>
      <p:sp>
        <p:nvSpPr>
          <p:cNvPr id="17411" name="Content Placeholder 2"/>
          <p:cNvSpPr>
            <a:spLocks noGrp="1"/>
          </p:cNvSpPr>
          <p:nvPr>
            <p:ph idx="1"/>
          </p:nvPr>
        </p:nvSpPr>
        <p:spPr/>
        <p:txBody>
          <a:bodyPr/>
          <a:lstStyle/>
          <a:p>
            <a:pPr algn="r" rtl="1">
              <a:defRPr/>
            </a:pPr>
            <a:r>
              <a:rPr lang="fa-IR" sz="2600" dirty="0">
                <a:latin typeface="Arial" charset="0"/>
                <a:cs typeface="B Farnaz" pitchFamily="2" charset="-78"/>
              </a:rPr>
              <a:t>هماهنگی درون بخشی (بیماریها ، آموزش بهداشت ، اداره نظارت ، اداره امور </a:t>
            </a:r>
            <a:r>
              <a:rPr lang="fa-IR" sz="2600" dirty="0" err="1">
                <a:latin typeface="Arial" charset="0"/>
                <a:cs typeface="B Farnaz" pitchFamily="2" charset="-78"/>
              </a:rPr>
              <a:t>آزمایشگاههاو</a:t>
            </a:r>
            <a:r>
              <a:rPr lang="fa-IR" sz="2600" dirty="0">
                <a:latin typeface="Arial" charset="0"/>
                <a:cs typeface="B Farnaz" pitchFamily="2" charset="-78"/>
              </a:rPr>
              <a:t>...)</a:t>
            </a:r>
          </a:p>
          <a:p>
            <a:pPr algn="r" rtl="1">
              <a:buFont typeface="Arial" charset="0"/>
              <a:buNone/>
              <a:defRPr/>
            </a:pPr>
            <a:endParaRPr lang="fa-IR" sz="2600" dirty="0">
              <a:latin typeface="Arial" charset="0"/>
              <a:cs typeface="B Farnaz" pitchFamily="2" charset="-78"/>
            </a:endParaRPr>
          </a:p>
          <a:p>
            <a:pPr algn="r" rtl="1">
              <a:defRPr/>
            </a:pPr>
            <a:r>
              <a:rPr lang="fa-IR" sz="2600" dirty="0">
                <a:latin typeface="Arial" charset="0"/>
                <a:cs typeface="B Farnaz" pitchFamily="2" charset="-78"/>
              </a:rPr>
              <a:t>هماهنگی برون بخشی (استانداری </a:t>
            </a:r>
            <a:r>
              <a:rPr lang="fa-IR" sz="2600" dirty="0" err="1">
                <a:latin typeface="Arial" charset="0"/>
                <a:cs typeface="B Farnaz" pitchFamily="2" charset="-78"/>
              </a:rPr>
              <a:t>وفرمانداری</a:t>
            </a:r>
            <a:r>
              <a:rPr lang="fa-IR" sz="2600" dirty="0">
                <a:latin typeface="Arial" charset="0"/>
                <a:cs typeface="B Farnaz" pitchFamily="2" charset="-78"/>
              </a:rPr>
              <a:t> ، شهرداری و </a:t>
            </a:r>
            <a:r>
              <a:rPr lang="fa-IR" sz="2600" dirty="0" err="1">
                <a:latin typeface="Arial" charset="0"/>
                <a:cs typeface="B Farnaz" pitchFamily="2" charset="-78"/>
              </a:rPr>
              <a:t>دهیاری</a:t>
            </a:r>
            <a:r>
              <a:rPr lang="fa-IR" sz="2600" dirty="0">
                <a:latin typeface="Arial" charset="0"/>
                <a:cs typeface="B Farnaz" pitchFamily="2" charset="-78"/>
              </a:rPr>
              <a:t> ، آموزش </a:t>
            </a:r>
            <a:r>
              <a:rPr lang="fa-IR" sz="2600" dirty="0" err="1">
                <a:latin typeface="Arial" charset="0"/>
                <a:cs typeface="B Farnaz" pitchFamily="2" charset="-78"/>
              </a:rPr>
              <a:t>وپرورش</a:t>
            </a:r>
            <a:r>
              <a:rPr lang="fa-IR" sz="2600" dirty="0">
                <a:latin typeface="Arial" charset="0"/>
                <a:cs typeface="B Farnaz" pitchFamily="2" charset="-78"/>
              </a:rPr>
              <a:t> ، ستاد تبلیغات ، هلال احمر ، آب </a:t>
            </a:r>
            <a:r>
              <a:rPr lang="fa-IR" sz="2600" dirty="0" err="1">
                <a:latin typeface="Arial" charset="0"/>
                <a:cs typeface="B Farnaz" pitchFamily="2" charset="-78"/>
              </a:rPr>
              <a:t>وفاضلاب</a:t>
            </a:r>
            <a:r>
              <a:rPr lang="fa-IR" sz="2600" dirty="0">
                <a:latin typeface="Arial" charset="0"/>
                <a:cs typeface="B Farnaz" pitchFamily="2" charset="-78"/>
              </a:rPr>
              <a:t> شهری </a:t>
            </a:r>
            <a:r>
              <a:rPr lang="fa-IR" sz="2600" dirty="0" err="1">
                <a:latin typeface="Arial" charset="0"/>
                <a:cs typeface="B Farnaz" pitchFamily="2" charset="-78"/>
              </a:rPr>
              <a:t>وروستایی</a:t>
            </a:r>
            <a:r>
              <a:rPr lang="fa-IR" sz="2600" dirty="0">
                <a:latin typeface="Arial" charset="0"/>
                <a:cs typeface="B Farnaz" pitchFamily="2" charset="-78"/>
              </a:rPr>
              <a:t> ، نیروی انتظامی و...)</a:t>
            </a:r>
          </a:p>
        </p:txBody>
      </p:sp>
    </p:spTree>
    <p:extLst>
      <p:ext uri="{BB962C8B-B14F-4D97-AF65-F5344CB8AC3E}">
        <p14:creationId xmlns:p14="http://schemas.microsoft.com/office/powerpoint/2010/main" val="40406590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667000" y="533400"/>
            <a:ext cx="6934200" cy="1219200"/>
          </a:xfrm>
        </p:spPr>
        <p:txBody>
          <a:bodyPr/>
          <a:lstStyle/>
          <a:p>
            <a:pPr algn="ctr" eaLnBrk="1" hangingPunct="1">
              <a:defRPr/>
            </a:pPr>
            <a:r>
              <a:rPr lang="ar-SA" altLang="en-US" sz="3600">
                <a:solidFill>
                  <a:srgbClr val="FF9999"/>
                </a:solidFill>
                <a:cs typeface="Lotus" pitchFamily="2" charset="-78"/>
              </a:rPr>
              <a:t>مشكلات ناشي از اردوگاههاي چادري</a:t>
            </a:r>
            <a:r>
              <a:rPr lang="en-US" altLang="en-US" smtClean="0">
                <a:cs typeface="Traditional Arabic" pitchFamily="2" charset="-78"/>
              </a:rPr>
              <a:t> </a:t>
            </a:r>
          </a:p>
        </p:txBody>
      </p:sp>
      <p:sp>
        <p:nvSpPr>
          <p:cNvPr id="142339" name="Rectangle 3"/>
          <p:cNvSpPr>
            <a:spLocks noGrp="1" noChangeArrowheads="1"/>
          </p:cNvSpPr>
          <p:nvPr>
            <p:ph idx="1"/>
          </p:nvPr>
        </p:nvSpPr>
        <p:spPr>
          <a:xfrm>
            <a:off x="2286000" y="1447800"/>
            <a:ext cx="7772400" cy="4876800"/>
          </a:xfrm>
        </p:spPr>
        <p:txBody>
          <a:bodyPr>
            <a:normAutofit fontScale="92500" lnSpcReduction="10000"/>
          </a:bodyPr>
          <a:lstStyle/>
          <a:p>
            <a:pPr algn="r" rtl="1" eaLnBrk="1" hangingPunct="1">
              <a:defRPr/>
            </a:pPr>
            <a:r>
              <a:rPr lang="ar-SA" altLang="en-US" dirty="0" smtClean="0"/>
              <a:t>- </a:t>
            </a:r>
            <a:r>
              <a:rPr lang="ar-SA" altLang="en-US" sz="2400" b="1" dirty="0">
                <a:cs typeface="Lotus" pitchFamily="2" charset="-78"/>
              </a:rPr>
              <a:t>سرما و گرما</a:t>
            </a:r>
          </a:p>
          <a:p>
            <a:pPr algn="r" rtl="1" eaLnBrk="1" hangingPunct="1">
              <a:defRPr/>
            </a:pPr>
            <a:r>
              <a:rPr lang="ar-SA" altLang="en-US" sz="2400" b="1" dirty="0">
                <a:cs typeface="Lotus" pitchFamily="2" charset="-78"/>
              </a:rPr>
              <a:t>-  گردو غبار </a:t>
            </a:r>
          </a:p>
          <a:p>
            <a:pPr algn="r" rtl="1" eaLnBrk="1" hangingPunct="1">
              <a:defRPr/>
            </a:pPr>
            <a:r>
              <a:rPr lang="ar-SA" altLang="en-US" sz="2400" b="1" dirty="0">
                <a:cs typeface="Lotus" pitchFamily="2" charset="-78"/>
              </a:rPr>
              <a:t>- آتش سوزي </a:t>
            </a:r>
          </a:p>
          <a:p>
            <a:pPr algn="r" rtl="1" eaLnBrk="1" hangingPunct="1">
              <a:defRPr/>
            </a:pPr>
            <a:r>
              <a:rPr lang="ar-SA" altLang="en-US" sz="2400" b="1" dirty="0">
                <a:cs typeface="Lotus" pitchFamily="2" charset="-78"/>
              </a:rPr>
              <a:t>- حشرات – جوندگان – گزندگان </a:t>
            </a:r>
          </a:p>
          <a:p>
            <a:pPr algn="r" rtl="1" eaLnBrk="1" hangingPunct="1">
              <a:defRPr/>
            </a:pPr>
            <a:r>
              <a:rPr lang="ar-SA" altLang="en-US" sz="2400" b="1" dirty="0">
                <a:cs typeface="Lotus" pitchFamily="2" charset="-78"/>
              </a:rPr>
              <a:t>- برق گرفتگي </a:t>
            </a:r>
          </a:p>
          <a:p>
            <a:pPr algn="r" rtl="1" eaLnBrk="1" hangingPunct="1">
              <a:defRPr/>
            </a:pPr>
            <a:r>
              <a:rPr lang="ar-SA" altLang="en-US" sz="2400" b="1" dirty="0">
                <a:cs typeface="Lotus" pitchFamily="2" charset="-78"/>
              </a:rPr>
              <a:t>- رطوبت </a:t>
            </a:r>
          </a:p>
          <a:p>
            <a:pPr algn="r" rtl="1" eaLnBrk="1" hangingPunct="1">
              <a:defRPr/>
            </a:pPr>
            <a:r>
              <a:rPr lang="ar-SA" altLang="en-US" sz="2400" b="1" dirty="0">
                <a:cs typeface="Lotus" pitchFamily="2" charset="-78"/>
              </a:rPr>
              <a:t>- تراكم ووسعت </a:t>
            </a:r>
          </a:p>
          <a:p>
            <a:pPr algn="r" rtl="1" eaLnBrk="1" hangingPunct="1">
              <a:defRPr/>
            </a:pPr>
            <a:r>
              <a:rPr lang="ar-SA" altLang="en-US" sz="2400" b="1" dirty="0">
                <a:cs typeface="Lotus" pitchFamily="2" charset="-78"/>
              </a:rPr>
              <a:t>-  توالتهاي غير بهداشتي </a:t>
            </a:r>
          </a:p>
          <a:p>
            <a:pPr algn="r" rtl="1" eaLnBrk="1" hangingPunct="1">
              <a:defRPr/>
            </a:pPr>
            <a:r>
              <a:rPr lang="ar-SA" altLang="en-US" sz="2400" b="1" dirty="0">
                <a:cs typeface="Lotus" pitchFamily="2" charset="-78"/>
              </a:rPr>
              <a:t>- فقدان حمام </a:t>
            </a:r>
          </a:p>
          <a:p>
            <a:pPr algn="r" rtl="1" eaLnBrk="1" hangingPunct="1">
              <a:defRPr/>
            </a:pPr>
            <a:r>
              <a:rPr lang="ar-SA" altLang="en-US" sz="2400" b="1" dirty="0">
                <a:cs typeface="Lotus" pitchFamily="2" charset="-78"/>
              </a:rPr>
              <a:t>- مشكلات رواني و بهداشتي </a:t>
            </a:r>
          </a:p>
          <a:p>
            <a:pPr algn="r" rtl="1" eaLnBrk="1" hangingPunct="1">
              <a:defRPr/>
            </a:pPr>
            <a:r>
              <a:rPr lang="ar-SA" altLang="en-US" sz="2400" b="1" dirty="0">
                <a:cs typeface="Lotus" pitchFamily="2" charset="-78"/>
              </a:rPr>
              <a:t>- زباله و آلودگي اردوگاه</a:t>
            </a:r>
            <a:r>
              <a:rPr lang="ar-SA" altLang="en-US" dirty="0" smtClean="0">
                <a:cs typeface="Times New Roman" pitchFamily="18" charset="0"/>
              </a:rPr>
              <a:t> </a:t>
            </a:r>
            <a:endParaRPr lang="en-US" altLang="en-US" dirty="0" smtClean="0"/>
          </a:p>
        </p:txBody>
      </p:sp>
    </p:spTree>
    <p:extLst>
      <p:ext uri="{BB962C8B-B14F-4D97-AF65-F5344CB8AC3E}">
        <p14:creationId xmlns:p14="http://schemas.microsoft.com/office/powerpoint/2010/main" val="332881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2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233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233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233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233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2339">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42339">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42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919288" y="0"/>
            <a:ext cx="8229600" cy="833438"/>
          </a:xfrm>
        </p:spPr>
        <p:txBody>
          <a:bodyPr/>
          <a:lstStyle/>
          <a:p>
            <a:pPr algn="ctr" eaLnBrk="1" hangingPunct="1">
              <a:defRPr/>
            </a:pPr>
            <a:r>
              <a:rPr lang="ar-SA" altLang="en-US" sz="4000" b="1" dirty="0">
                <a:solidFill>
                  <a:srgbClr val="FF9999"/>
                </a:solidFill>
                <a:cs typeface="Lotus" pitchFamily="2" charset="-78"/>
              </a:rPr>
              <a:t>فضولات و مواد زائد</a:t>
            </a:r>
            <a:endParaRPr lang="en-US" altLang="en-US" sz="4000" b="1" dirty="0">
              <a:solidFill>
                <a:srgbClr val="FF9999"/>
              </a:solidFill>
              <a:cs typeface="Lotus" pitchFamily="2" charset="-78"/>
            </a:endParaRPr>
          </a:p>
        </p:txBody>
      </p:sp>
      <p:sp>
        <p:nvSpPr>
          <p:cNvPr id="143363" name="Rectangle 3"/>
          <p:cNvSpPr>
            <a:spLocks noGrp="1" noChangeArrowheads="1"/>
          </p:cNvSpPr>
          <p:nvPr>
            <p:ph idx="1"/>
          </p:nvPr>
        </p:nvSpPr>
        <p:spPr>
          <a:xfrm>
            <a:off x="2063750" y="836613"/>
            <a:ext cx="8135938" cy="5472112"/>
          </a:xfrm>
        </p:spPr>
        <p:txBody>
          <a:bodyPr/>
          <a:lstStyle/>
          <a:p>
            <a:pPr algn="ctr" rtl="1" eaLnBrk="1" hangingPunct="1">
              <a:buFontTx/>
              <a:buNone/>
              <a:defRPr/>
            </a:pPr>
            <a:r>
              <a:rPr lang="ar-SA" altLang="en-US" b="1" dirty="0">
                <a:solidFill>
                  <a:schemeClr val="accent2">
                    <a:lumMod val="75000"/>
                  </a:schemeClr>
                </a:solidFill>
                <a:cs typeface="Lotus" pitchFamily="2" charset="-78"/>
              </a:rPr>
              <a:t>مشكلات ناشي از دفع نا صحيح مواد زائد                   </a:t>
            </a:r>
          </a:p>
          <a:p>
            <a:pPr algn="r" rtl="1" eaLnBrk="1" hangingPunct="1">
              <a:buFontTx/>
              <a:buChar char="-"/>
              <a:defRPr/>
            </a:pPr>
            <a:endParaRPr lang="en-US" altLang="en-US" b="1" dirty="0">
              <a:cs typeface="Lotus" pitchFamily="2" charset="-78"/>
            </a:endParaRPr>
          </a:p>
          <a:p>
            <a:pPr algn="r" rtl="1" eaLnBrk="1" hangingPunct="1">
              <a:buFontTx/>
              <a:buChar char="-"/>
              <a:defRPr/>
            </a:pPr>
            <a:r>
              <a:rPr lang="ar-SA" altLang="en-US" b="1" dirty="0">
                <a:cs typeface="Lotus" pitchFamily="2" charset="-78"/>
              </a:rPr>
              <a:t> ايجاد بو و تعفن در محيط اردوگاه </a:t>
            </a:r>
          </a:p>
          <a:p>
            <a:pPr algn="r" rtl="1" eaLnBrk="1" hangingPunct="1">
              <a:buFontTx/>
              <a:buChar char="-"/>
              <a:defRPr/>
            </a:pPr>
            <a:r>
              <a:rPr lang="ar-SA" altLang="en-US" b="1" dirty="0">
                <a:cs typeface="Lotus" pitchFamily="2" charset="-78"/>
              </a:rPr>
              <a:t>تكثير حشرات و جوندگان بويژه مگس – پشه </a:t>
            </a:r>
          </a:p>
          <a:p>
            <a:pPr algn="r" rtl="1" eaLnBrk="1" hangingPunct="1">
              <a:buFontTx/>
              <a:buChar char="-"/>
              <a:defRPr/>
            </a:pPr>
            <a:r>
              <a:rPr lang="ar-SA" altLang="en-US" b="1" dirty="0">
                <a:cs typeface="Lotus" pitchFamily="2" charset="-78"/>
              </a:rPr>
              <a:t> آلودگي آب و خاك </a:t>
            </a:r>
          </a:p>
          <a:p>
            <a:pPr algn="r" rtl="1" eaLnBrk="1" hangingPunct="1">
              <a:buFontTx/>
              <a:buChar char="-"/>
              <a:defRPr/>
            </a:pPr>
            <a:r>
              <a:rPr lang="ar-SA" altLang="en-US" b="1" dirty="0">
                <a:cs typeface="Lotus" pitchFamily="2" charset="-78"/>
              </a:rPr>
              <a:t>   افزايش بيماريها ( بويژه بيماريهاي روده اي) </a:t>
            </a:r>
          </a:p>
          <a:p>
            <a:pPr algn="ctr" rtl="1" eaLnBrk="1" hangingPunct="1">
              <a:buFontTx/>
              <a:buChar char="-"/>
              <a:defRPr/>
            </a:pPr>
            <a:r>
              <a:rPr lang="ar-SA" altLang="en-US" b="1" dirty="0">
                <a:solidFill>
                  <a:srgbClr val="FFFFCC"/>
                </a:solidFill>
                <a:cs typeface="Lotus" pitchFamily="2" charset="-78"/>
              </a:rPr>
              <a:t>براي دفع فضولات انساني نكات زير بايد مورد توجه قرارگيرد</a:t>
            </a:r>
            <a:r>
              <a:rPr lang="ar-SA" altLang="en-US" dirty="0">
                <a:cs typeface="Times New Roman" pitchFamily="18" charset="0"/>
              </a:rPr>
              <a:t> </a:t>
            </a:r>
            <a:endParaRPr lang="ar-SA" altLang="en-US" dirty="0">
              <a:cs typeface="Traditional Arabic" pitchFamily="2" charset="-78"/>
            </a:endParaRPr>
          </a:p>
          <a:p>
            <a:pPr algn="r" rtl="1" eaLnBrk="1" hangingPunct="1">
              <a:buFontTx/>
              <a:buChar char="-"/>
              <a:defRPr/>
            </a:pPr>
            <a:r>
              <a:rPr lang="ar-SA" altLang="en-US" dirty="0">
                <a:cs typeface="Times New Roman" pitchFamily="18" charset="0"/>
              </a:rPr>
              <a:t> </a:t>
            </a:r>
            <a:r>
              <a:rPr lang="ar-SA" altLang="en-US" b="1" dirty="0">
                <a:cs typeface="Lotus" pitchFamily="2" charset="-78"/>
              </a:rPr>
              <a:t>شرايط فرهنگي ، اجتماعي و مذهبي مردم </a:t>
            </a:r>
          </a:p>
          <a:p>
            <a:pPr algn="r" rtl="1" eaLnBrk="1" hangingPunct="1">
              <a:buFontTx/>
              <a:buChar char="-"/>
              <a:defRPr/>
            </a:pPr>
            <a:r>
              <a:rPr lang="ar-SA" altLang="en-US" b="1" dirty="0">
                <a:cs typeface="Lotus" pitchFamily="2" charset="-78"/>
              </a:rPr>
              <a:t>  وضعيت جغرافياي منطقه ( نوع خاك –سطح آب – بارندگي زياد )</a:t>
            </a:r>
            <a:endParaRPr lang="en-US" altLang="en-US" b="1" dirty="0">
              <a:cs typeface="Lotus" pitchFamily="2" charset="-78"/>
            </a:endParaRPr>
          </a:p>
        </p:txBody>
      </p:sp>
    </p:spTree>
    <p:extLst>
      <p:ext uri="{BB962C8B-B14F-4D97-AF65-F5344CB8AC3E}">
        <p14:creationId xmlns:p14="http://schemas.microsoft.com/office/powerpoint/2010/main" val="416160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3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6" name="Rectangle 6"/>
          <p:cNvSpPr>
            <a:spLocks noGrp="1" noChangeArrowheads="1"/>
          </p:cNvSpPr>
          <p:nvPr>
            <p:ph type="title"/>
          </p:nvPr>
        </p:nvSpPr>
        <p:spPr>
          <a:xfrm>
            <a:off x="1919288" y="1844675"/>
            <a:ext cx="8229600" cy="1384300"/>
          </a:xfrm>
        </p:spPr>
        <p:txBody>
          <a:bodyPr/>
          <a:lstStyle/>
          <a:p>
            <a:pPr algn="ctr" eaLnBrk="1" hangingPunct="1">
              <a:defRPr/>
            </a:pPr>
            <a:endParaRPr lang="en-US" sz="7200"/>
          </a:p>
        </p:txBody>
      </p:sp>
      <p:pic>
        <p:nvPicPr>
          <p:cNvPr id="119811" name="Picture 7" descr="Sun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WordArt 8"/>
          <p:cNvSpPr>
            <a:spLocks noChangeArrowheads="1" noChangeShapeType="1" noTextEdit="1"/>
          </p:cNvSpPr>
          <p:nvPr/>
        </p:nvSpPr>
        <p:spPr bwMode="auto">
          <a:xfrm>
            <a:off x="1847851" y="620713"/>
            <a:ext cx="8569325" cy="4392612"/>
          </a:xfrm>
          <a:prstGeom prst="rect">
            <a:avLst/>
          </a:prstGeom>
        </p:spPr>
        <p:txBody>
          <a:bodyPr wrap="none" fromWordArt="1">
            <a:prstTxWarp prst="textCanDown">
              <a:avLst>
                <a:gd name="adj" fmla="val 33333"/>
              </a:avLst>
            </a:prstTxWarp>
          </a:bodyPr>
          <a:lstStyle/>
          <a:p>
            <a:pPr algn="ctr" rtl="1"/>
            <a:r>
              <a:rPr lang="fa-IR"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با آرزوی موفقیت</a:t>
            </a:r>
            <a:endPar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6110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175</TotalTime>
  <Words>5774</Words>
  <Application>Microsoft Office PowerPoint</Application>
  <PresentationFormat>Custom</PresentationFormat>
  <Paragraphs>522</Paragraphs>
  <Slides>93</Slides>
  <Notes>1</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Facet</vt:lpstr>
      <vt:lpstr>بسم الله الرحمن الرحیم</vt:lpstr>
      <vt:lpstr>رئوس کلی مطالب</vt:lpstr>
      <vt:lpstr>مقدمه</vt:lpstr>
      <vt:lpstr>PowerPoint Presentation</vt:lpstr>
      <vt:lpstr>راهبردهای کمیته بهداشت و درمان </vt:lpstr>
      <vt:lpstr>PowerPoint Presentation</vt:lpstr>
      <vt:lpstr>شرح وظایف و برنامه عملیاتی مرکز سلامت محیط و کار </vt:lpstr>
      <vt:lpstr>PowerPoint Presentation</vt:lpstr>
      <vt:lpstr>PowerPoint Presentation</vt:lpstr>
      <vt:lpstr>PowerPoint Presentation</vt:lpstr>
      <vt:lpstr>PowerPoint Presentation</vt:lpstr>
      <vt:lpstr> نقش كنترل عوامل محيطي در كاهش صدمات ناشي از بلايا</vt:lpstr>
      <vt:lpstr>...ادامه اهميت نقش بهداشت محيط در مداخلات محيطي</vt:lpstr>
      <vt:lpstr>    بررسي ميزان آسيب پذيري :</vt:lpstr>
      <vt:lpstr>بهبود وضعيت موجود با هدف كاهش ميزان آسيب پذيري , انجام اقدامات پيشگيرانه و افزايش آمادگي جامعه شامل :</vt:lpstr>
      <vt:lpstr>وظايف نيروهاي اجرائي و عملياتي</vt:lpstr>
      <vt:lpstr>کارکردهای تخصصی EOP</vt:lpstr>
      <vt:lpstr>فرم ارزیابی سریع بهداشت محیط و دستورالعمل نحوه تکمیل آن(S5-1)</vt:lpstr>
      <vt:lpstr>فرم گزارش روزانه فعالیت های بهداشت محیط و دستورالعمل نحوه تکمیل فرم(S5-2)</vt:lpstr>
      <vt:lpstr> خدمات اجرائي بهداشت محيط </vt:lpstr>
      <vt:lpstr>  …خدمات اجرائي بهداشت محيط :</vt:lpstr>
      <vt:lpstr>   </vt:lpstr>
      <vt:lpstr>  </vt:lpstr>
      <vt:lpstr>    </vt:lpstr>
      <vt:lpstr>…خدمات اجرائي بهداشت محيط :</vt:lpstr>
      <vt:lpstr>رعایت بهداشت فردی</vt:lpstr>
      <vt:lpstr>PowerPoint Presentation</vt:lpstr>
      <vt:lpstr>PowerPoint Presentation</vt:lpstr>
      <vt:lpstr>  نظارت بر تامینآب آشاميدني  )در مراسم اربعین حسینیS5-4(</vt:lpstr>
      <vt:lpstr>مديريت بهداشت آب و فاضلاب شامل سه مرحله است </vt:lpstr>
      <vt:lpstr>تبيين وظايف مرتبط با تأمين آب آشاميدني</vt:lpstr>
      <vt:lpstr>وضعيت آبرساني و دفع فاضلاب</vt:lpstr>
      <vt:lpstr>نیاز های آبی</vt:lpstr>
      <vt:lpstr>حداقل نیازهای آبی موسسات و سایر مصارف</vt:lpstr>
      <vt:lpstr>PowerPoint Presentation</vt:lpstr>
      <vt:lpstr>PowerPoint Presentation</vt:lpstr>
      <vt:lpstr>کیفیت باکتریولوژیکی آب</vt:lpstr>
      <vt:lpstr>تسهیلات و ابزار استفاده از آب</vt:lpstr>
      <vt:lpstr>PowerPoint Presentation</vt:lpstr>
      <vt:lpstr>بيماريهاي منتقله  بوسيله آب</vt:lpstr>
      <vt:lpstr>1 -  بيماريهاي ناشي از مصرف مستقيم  آب آلوده</vt:lpstr>
      <vt:lpstr>   2 – بيماريهاي ناشي از عدم  دسترسي  كافي به  آب سالم</vt:lpstr>
      <vt:lpstr>3 – بيماريهايي كه آب    بستر رشد و نمو ميزبان واسط آنهاست</vt:lpstr>
      <vt:lpstr>4 – بيماريهايي كه آب  محيط پرورش ناقلين آنهاست</vt:lpstr>
      <vt:lpstr>برنامه ريزي عمليات اجرائي نظارت  بر كنترل كيفي آب آشاميدني  در شرايط بحران</vt:lpstr>
      <vt:lpstr>1 – مرحله قبل از وقوع بلا  ( در سطح استان ) (در سطح شهرستان) </vt:lpstr>
      <vt:lpstr> ادامه ...</vt:lpstr>
      <vt:lpstr>2 – مرحله هنگام بلا (استقرار موقت) </vt:lpstr>
      <vt:lpstr>3 - مرحله بعد از بلا (بازگشت به وضعيت عادي)‌</vt:lpstr>
      <vt:lpstr>فعاليت هاي اجرايي برنامه نظارت كيفي  آب و دفع فاضلاب </vt:lpstr>
      <vt:lpstr>1 – بازرسي هاي بهداشتي </vt:lpstr>
      <vt:lpstr>2 – تعيين كلر آزاد باقيمانده و آزمايشاتكيفي آب</vt:lpstr>
      <vt:lpstr>3 – آموزش هاي لازم</vt:lpstr>
      <vt:lpstr>FOOD HEALTH  IN  DISASTERS</vt:lpstr>
      <vt:lpstr>PowerPoint Presentation</vt:lpstr>
      <vt:lpstr>   آثار بلایا درایمنی غذا :</vt:lpstr>
      <vt:lpstr>   علل آلودگی مواد غذائی در بلایا :</vt:lpstr>
      <vt:lpstr>PowerPoint Presentation</vt:lpstr>
      <vt:lpstr>   اولین اقدامات در جهت کنترل کیفی مواد غذائی در بلایا :</vt:lpstr>
      <vt:lpstr>PowerPoint Presentation</vt:lpstr>
      <vt:lpstr>PowerPoint Presentation</vt:lpstr>
      <vt:lpstr>PowerPoint Presentation</vt:lpstr>
      <vt:lpstr>   طبخ مواد غذائی در محل به دو صورت انجام می گیرد  :</vt:lpstr>
      <vt:lpstr>   اقداماتی که باید جهت کنترل مواد غذائی برای گروه اول انجام داده شود :</vt:lpstr>
      <vt:lpstr>PowerPoint Presentation</vt:lpstr>
      <vt:lpstr>PowerPoint Presentation</vt:lpstr>
      <vt:lpstr>   اهمیت خدمات تغذیه جمعی :</vt:lpstr>
      <vt:lpstr> محلهائی که به نظارت خاص وقابل توجه نیازدارند :</vt:lpstr>
      <vt:lpstr> چند نکته مهم که در ساماندهی تغذیه جمعی باید در نظر داشت  :</vt:lpstr>
      <vt:lpstr>PowerPoint Presentation</vt:lpstr>
      <vt:lpstr>PowerPoint Presentation</vt:lpstr>
      <vt:lpstr>PowerPoint Presentation</vt:lpstr>
      <vt:lpstr>PowerPoint Presentation</vt:lpstr>
      <vt:lpstr>اهمیت رعایت بهداشت فردی کارکنان مواد غذائی و اقدامات لازم :</vt:lpstr>
      <vt:lpstr>PowerPoint Presentation</vt:lpstr>
      <vt:lpstr>PowerPoint Presentation</vt:lpstr>
      <vt:lpstr>اقدامات کنترل کیفی مواد غذائی در بعد از مرحله فوریت اولیه :</vt:lpstr>
      <vt:lpstr>اقداماتی که در برخورد با مواد غذائی مشکوک بایستی انجام دهیم :</vt:lpstr>
      <vt:lpstr>اقدامات بهداشت محیطی در موارد برخورد با بیماریهای ناشی از غذا (Food Borne Disease) :</vt:lpstr>
      <vt:lpstr>PowerPoint Presentation</vt:lpstr>
      <vt:lpstr> ضوابط بهداشتي اردوگاهها و محل هاي اسكان آسيب ديدگان(S5-3)   </vt:lpstr>
      <vt:lpstr>مدیریت بهداشت محیط پناهندگان و یا آوارگان</vt:lpstr>
      <vt:lpstr>اهداف مدیریت بهداشت محیط پناهندگان ویاآوارگان :</vt:lpstr>
      <vt:lpstr>کنترل عوامل محیطی : </vt:lpstr>
      <vt:lpstr>کنترل محیطی لیشمانیوز:</vt:lpstr>
      <vt:lpstr>کنترل محیطی مالاریا :</vt:lpstr>
      <vt:lpstr>PowerPoint Presentation</vt:lpstr>
      <vt:lpstr>PowerPoint Presentation</vt:lpstr>
      <vt:lpstr>برقراری نظام مراقبت محیطی :</vt:lpstr>
      <vt:lpstr>هماهنگی :</vt:lpstr>
      <vt:lpstr>مشكلات ناشي از اردوگاههاي چادري </vt:lpstr>
      <vt:lpstr>فضولات و مواد زائد</vt:lpstr>
      <vt:lpstr>PowerPoint Presentation</vt:lpstr>
    </vt:vector>
  </TitlesOfParts>
  <Company>Health.gov.ir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آقازاده آقاي محراب</dc:creator>
  <cp:lastModifiedBy>apply co</cp:lastModifiedBy>
  <cp:revision>23</cp:revision>
  <dcterms:created xsi:type="dcterms:W3CDTF">2018-09-01T05:06:21Z</dcterms:created>
  <dcterms:modified xsi:type="dcterms:W3CDTF">2018-09-08T08:24:54Z</dcterms:modified>
</cp:coreProperties>
</file>