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8" r:id="rId4"/>
    <p:sldId id="270" r:id="rId5"/>
    <p:sldId id="271" r:id="rId6"/>
    <p:sldId id="269" r:id="rId7"/>
    <p:sldId id="278" r:id="rId8"/>
    <p:sldId id="275" r:id="rId9"/>
    <p:sldId id="277" r:id="rId10"/>
    <p:sldId id="276" r:id="rId11"/>
    <p:sldId id="279" r:id="rId12"/>
    <p:sldId id="274" r:id="rId13"/>
    <p:sldId id="273" r:id="rId14"/>
    <p:sldId id="281" r:id="rId15"/>
    <p:sldId id="282" r:id="rId16"/>
    <p:sldId id="284" r:id="rId17"/>
    <p:sldId id="285" r:id="rId18"/>
    <p:sldId id="283" r:id="rId19"/>
    <p:sldId id="263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DBD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9A86-CB91-450D-A3CB-AB8858285DAF}" type="datetimeFigureOut">
              <a:rPr lang="fa-IR" smtClean="0"/>
              <a:pPr/>
              <a:t>1428/12/23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C538B-97B9-4D44-BC37-77EEDBB1911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4392488" cy="29481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3240360"/>
          </a:xfrm>
          <a:prstGeom prst="roundRect">
            <a:avLst/>
          </a:prstGeom>
          <a:noFill/>
          <a:ln w="76200">
            <a:solidFill>
              <a:schemeClr val="accent3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rtl="0">
              <a:lnSpc>
                <a:spcPct val="150000"/>
              </a:lnSpc>
            </a:pPr>
            <a:r>
              <a:rPr lang="fa-IR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  <a:t>مراقبت بيماريها در تجمعات انبوه انساني</a:t>
            </a:r>
            <a:br>
              <a:rPr lang="fa-IR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IranNastaliq" pitchFamily="18" charset="0"/>
                <a:cs typeface="IranNastaliq" pitchFamily="18" charset="0"/>
              </a:rPr>
            </a:b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Surveillance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mass gathering</a:t>
            </a:r>
            <a:endParaRPr lang="fa-IR" sz="7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4293096"/>
            <a:ext cx="3888432" cy="184976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دكتر محمود سروش</a:t>
            </a:r>
          </a:p>
          <a:p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رئيس اداره مراقبت بيماريها </a:t>
            </a:r>
          </a:p>
          <a:p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مركز مديريت بيماري هاي واگير</a:t>
            </a:r>
          </a:p>
          <a:p>
            <a:r>
              <a:rPr lang="fa-IR" sz="3100" dirty="0" smtClean="0">
                <a:solidFill>
                  <a:schemeClr val="tx1"/>
                </a:solidFill>
                <a:cs typeface="B Nazanin" pitchFamily="2" charset="-78"/>
              </a:rPr>
              <a:t>وزارت بهداشت، درمان و آموزش پزشكي</a:t>
            </a:r>
            <a:endParaRPr lang="fa-IR" sz="3100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گسترش تعمدي اجرام بيماريزا در تجمعات انساني </a:t>
            </a:r>
            <a:endParaRPr lang="fa-I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cs typeface="B Mitra" pitchFamily="2" charset="-78"/>
              </a:rPr>
              <a:t>موضوع بيوتروريسم و گسترش تعمدي ميكروب ها بين شركت كنندگان تجمعات انبوه </a:t>
            </a:r>
            <a:r>
              <a:rPr lang="fa-IR" sz="2800" b="1" dirty="0" smtClean="0">
                <a:solidFill>
                  <a:srgbClr val="FF0000"/>
                </a:solidFill>
                <a:cs typeface="B Mitra" pitchFamily="2" charset="-78"/>
              </a:rPr>
              <a:t>در سالهاي اخير بسيار مهمتر شده است </a:t>
            </a:r>
            <a:r>
              <a:rPr lang="fa-IR" dirty="0" smtClean="0">
                <a:cs typeface="B Mitra" pitchFamily="2" charset="-78"/>
              </a:rPr>
              <a:t>و  يك نظام مراقبت كامل آن است كه بتواند </a:t>
            </a:r>
            <a:r>
              <a:rPr lang="fa-IR" b="1" dirty="0" smtClean="0">
                <a:cs typeface="B Mitra" pitchFamily="2" charset="-78"/>
              </a:rPr>
              <a:t>سيگنال</a:t>
            </a:r>
            <a:r>
              <a:rPr lang="fa-IR" dirty="0" smtClean="0">
                <a:cs typeface="B Mitra" pitchFamily="2" charset="-78"/>
              </a:rPr>
              <a:t> هاي اوليه اينگونه طغيان ها را بطور </a:t>
            </a:r>
            <a:r>
              <a:rPr lang="fa-IR" b="1" dirty="0" smtClean="0">
                <a:cs typeface="B Mitra" pitchFamily="2" charset="-78"/>
              </a:rPr>
              <a:t>زودهنگام</a:t>
            </a:r>
            <a:r>
              <a:rPr lang="fa-IR" dirty="0" smtClean="0">
                <a:cs typeface="B Mitra" pitchFamily="2" charset="-78"/>
              </a:rPr>
              <a:t> از بين انبوه جمعيت شناسايي نمايد.</a:t>
            </a:r>
          </a:p>
          <a:p>
            <a:r>
              <a:rPr lang="fa-IR" dirty="0" smtClean="0">
                <a:cs typeface="B Mitra" pitchFamily="2" charset="-78"/>
              </a:rPr>
              <a:t>در </a:t>
            </a:r>
            <a:r>
              <a:rPr lang="fa-IR" b="1" dirty="0" smtClean="0">
                <a:cs typeface="B Mitra" pitchFamily="2" charset="-78"/>
              </a:rPr>
              <a:t>المپيك لندن 2012 </a:t>
            </a:r>
            <a:r>
              <a:rPr lang="fa-IR" dirty="0" smtClean="0">
                <a:cs typeface="B Mitra" pitchFamily="2" charset="-78"/>
              </a:rPr>
              <a:t>يكي از نقاط كليدي پرداختن به اين موضوع بود.</a:t>
            </a:r>
          </a:p>
          <a:p>
            <a:r>
              <a:rPr lang="fa-IR" dirty="0" smtClean="0">
                <a:cs typeface="B Mitra" pitchFamily="2" charset="-78"/>
              </a:rPr>
              <a:t>از مهمترين ميكروب ها و توكسين هاي محتمل ميتوان به </a:t>
            </a:r>
            <a:r>
              <a:rPr lang="fa-IR" b="1" dirty="0" smtClean="0">
                <a:cs typeface="B Mitra" pitchFamily="2" charset="-78"/>
              </a:rPr>
              <a:t>سياه زخم </a:t>
            </a:r>
            <a:r>
              <a:rPr lang="fa-IR" dirty="0" smtClean="0">
                <a:cs typeface="B Mitra" pitchFamily="2" charset="-78"/>
              </a:rPr>
              <a:t>اشاره نمود.</a:t>
            </a:r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 fontScale="90000"/>
          </a:bodyPr>
          <a:lstStyle/>
          <a:p>
            <a:pPr lvl="0"/>
            <a:r>
              <a:rPr lang="ar-SA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همكاري سازمان جهاني بهداشت در مديريت اجتماعات بزرگ انساني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>
                <a:cs typeface="B Nazanin" pitchFamily="2" charset="-78"/>
              </a:rPr>
              <a:t>سازمان جهاني بهداشت  در نظر دارد با تاثير و ارتقاء همكاري هاي بالقوه و ايجاد شبكه هاي ارتباطي و دانش كافي و توليد ابزار مناسب و تامين نيروهاي آموزش ديده و مشاركت با ساير كارشناسان و موسسات تخصصي و با تجربه اثرات اقدامات را در تجمعات به حداكثر </a:t>
            </a:r>
            <a:r>
              <a:rPr lang="ar-SA" sz="2800" dirty="0" smtClean="0">
                <a:cs typeface="B Nazanin" pitchFamily="2" charset="-78"/>
              </a:rPr>
              <a:t>برساند</a:t>
            </a:r>
            <a:r>
              <a:rPr lang="en-US" sz="2800" dirty="0" smtClean="0">
                <a:cs typeface="B Nazanin" pitchFamily="2" charset="-78"/>
              </a:rPr>
              <a:t> </a:t>
            </a:r>
          </a:p>
          <a:p>
            <a:r>
              <a:rPr lang="ar-SA" sz="2800" dirty="0" smtClean="0">
                <a:cs typeface="B Nazanin" pitchFamily="2" charset="-78"/>
              </a:rPr>
              <a:t>لازم </a:t>
            </a:r>
            <a:r>
              <a:rPr lang="ar-SA" sz="2800" dirty="0">
                <a:cs typeface="B Nazanin" pitchFamily="2" charset="-78"/>
              </a:rPr>
              <a:t>است تداركات ارائه دهنده خدمات بهداشت عمومي براي مقابله با رخدادهاي جدي ناگهاني كه ممكن است در بروز خطرات بهداشتي بين المللي بوجود آيد بهمان شكل كه در </a:t>
            </a:r>
            <a:r>
              <a:rPr lang="en-US" sz="2800" b="1" dirty="0">
                <a:cs typeface="B Nazanin" pitchFamily="2" charset="-78"/>
              </a:rPr>
              <a:t>IHR2005</a:t>
            </a:r>
            <a:r>
              <a:rPr lang="ar-SA" sz="2800" dirty="0">
                <a:cs typeface="B Nazanin" pitchFamily="2" charset="-78"/>
              </a:rPr>
              <a:t> آمده است فراهم </a:t>
            </a:r>
            <a:r>
              <a:rPr lang="ar-SA" sz="2800" dirty="0" smtClean="0">
                <a:cs typeface="B Nazanin" pitchFamily="2" charset="-78"/>
              </a:rPr>
              <a:t>آيد</a:t>
            </a:r>
            <a:endParaRPr lang="fa-IR" sz="2800" dirty="0" smtClean="0">
              <a:cs typeface="B Nazanin" pitchFamily="2" charset="-78"/>
            </a:endParaRPr>
          </a:p>
          <a:p>
            <a:r>
              <a:rPr lang="fa-IR" sz="2400" b="1" dirty="0" smtClean="0">
                <a:cs typeface="B Nazanin" pitchFamily="2" charset="-78"/>
              </a:rPr>
              <a:t>كشورهاي عضو متعهد هستند از گسترش بيماري هاي بومي يا همه گير خود به وراي مرزهاي كشورشان جلوگيري نموده و در صورت بروز هرگونه واقعه بهداشتي تهديد كننده سلامت در كشورشان سريعا </a:t>
            </a:r>
            <a:r>
              <a:rPr lang="en-US" sz="2400" b="1" dirty="0" smtClean="0">
                <a:cs typeface="B Nazanin" pitchFamily="2" charset="-78"/>
              </a:rPr>
              <a:t>WHO</a:t>
            </a:r>
            <a:r>
              <a:rPr lang="fa-IR" sz="2400" b="1" dirty="0" smtClean="0">
                <a:cs typeface="B Nazanin" pitchFamily="2" charset="-78"/>
              </a:rPr>
              <a:t> را مطلع سازند</a:t>
            </a:r>
            <a:endParaRPr lang="fa-IR" sz="24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چه نوع مراقبتي براي تجمعات انساني بهتر است؟</a:t>
            </a:r>
            <a:endParaRPr lang="fa-I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fa-IR" dirty="0" smtClean="0">
                <a:cs typeface="B Mitra" pitchFamily="2" charset="-78"/>
              </a:rPr>
              <a:t>براي كشف زودهنگام طغيان ها </a:t>
            </a:r>
            <a:r>
              <a:rPr lang="fa-IR" b="1" dirty="0" smtClean="0">
                <a:cs typeface="B Mitra" pitchFamily="2" charset="-78"/>
              </a:rPr>
              <a:t>قبل از بروز و گسترش آنها</a:t>
            </a:r>
            <a:r>
              <a:rPr lang="fa-IR" dirty="0" smtClean="0">
                <a:cs typeface="B Mitra" pitchFamily="2" charset="-78"/>
              </a:rPr>
              <a:t>، بايد به صورت ”</a:t>
            </a:r>
            <a:r>
              <a:rPr lang="fa-IR" b="1" dirty="0" smtClean="0">
                <a:cs typeface="B Mitra" pitchFamily="2" charset="-78"/>
              </a:rPr>
              <a:t>درلحظه</a:t>
            </a:r>
            <a:r>
              <a:rPr lang="fa-IR" dirty="0" smtClean="0">
                <a:cs typeface="B Mitra" pitchFamily="2" charset="-78"/>
              </a:rPr>
              <a:t>“ (</a:t>
            </a:r>
            <a:r>
              <a:rPr lang="en-US" dirty="0" smtClean="0">
                <a:cs typeface="B Mitra" pitchFamily="2" charset="-78"/>
              </a:rPr>
              <a:t>real time</a:t>
            </a:r>
            <a:r>
              <a:rPr lang="fa-IR" dirty="0" smtClean="0">
                <a:cs typeface="B Mitra" pitchFamily="2" charset="-78"/>
              </a:rPr>
              <a:t>) و مستمر در جريان تغييرات بيماري ها در جمعيت مورد نظر بود.</a:t>
            </a:r>
          </a:p>
          <a:p>
            <a:pPr algn="just"/>
            <a:r>
              <a:rPr lang="fa-IR" dirty="0" smtClean="0">
                <a:cs typeface="B Mitra" pitchFamily="2" charset="-78"/>
              </a:rPr>
              <a:t>براي دستيابي به اين امر مهم، تنها تقويت نمودن نظام مراقبت معمول (</a:t>
            </a:r>
            <a:r>
              <a:rPr lang="en-US" dirty="0" smtClean="0">
                <a:cs typeface="B Mitra" pitchFamily="2" charset="-78"/>
              </a:rPr>
              <a:t>Routine surveillance</a:t>
            </a:r>
            <a:r>
              <a:rPr lang="fa-IR" dirty="0" smtClean="0">
                <a:cs typeface="B Mitra" pitchFamily="2" charset="-78"/>
              </a:rPr>
              <a:t>) كافي نيست بلكه نياز به مراقبت سندرميك مي باشد و تجربه هاي موفق آن در سال هاي اخير مشاهده شده است.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تقويت سازوكارهاي مراقبت معمول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(</a:t>
            </a:r>
            <a:r>
              <a:rPr lang="en-US" sz="2400" dirty="0" smtClean="0">
                <a:cs typeface="B Mitra" pitchFamily="2" charset="-78"/>
              </a:rPr>
              <a:t>Routine surveillance</a:t>
            </a:r>
            <a:r>
              <a:rPr lang="fa-IR" sz="2400" dirty="0" smtClean="0">
                <a:cs typeface="B Mitra" pitchFamily="2" charset="-78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برقرار نمودن مراقبت نشانگاني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fa-IR" sz="2400" dirty="0" smtClean="0">
                <a:cs typeface="B Mitra" pitchFamily="2" charset="-78"/>
              </a:rPr>
              <a:t>(مراقبت سندرميك: </a:t>
            </a:r>
            <a:r>
              <a:rPr lang="en-US" sz="2400" dirty="0" smtClean="0">
                <a:cs typeface="B Mitra" pitchFamily="2" charset="-78"/>
              </a:rPr>
              <a:t>Syndromic surveillance</a:t>
            </a:r>
            <a:r>
              <a:rPr lang="fa-IR" sz="2400" dirty="0" smtClean="0">
                <a:cs typeface="B Mitra" pitchFamily="2" charset="-78"/>
              </a:rPr>
              <a:t>) </a:t>
            </a:r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نكته مهم در بيماري ها بعد از تجمعات انساني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Mitra" pitchFamily="2" charset="-78"/>
              </a:rPr>
              <a:t>نكته مهمي كه همواره بايد مدنظر قرار دادآن است كه بسياري از بيماري ها ي عفوني كسب شده در تجمعات انبوه انساني ممكن است در </a:t>
            </a:r>
            <a:r>
              <a:rPr lang="fa-IR" b="1" dirty="0" smtClean="0">
                <a:cs typeface="B Mitra" pitchFamily="2" charset="-78"/>
              </a:rPr>
              <a:t>دوره كمون </a:t>
            </a:r>
            <a:r>
              <a:rPr lang="fa-IR" dirty="0" smtClean="0">
                <a:cs typeface="B Mitra" pitchFamily="2" charset="-78"/>
              </a:rPr>
              <a:t>خود باشند و </a:t>
            </a:r>
            <a:r>
              <a:rPr lang="fa-IR" b="1" dirty="0" smtClean="0">
                <a:cs typeface="B Mitra" pitchFamily="2" charset="-78"/>
              </a:rPr>
              <a:t>بعد از بازگشت </a:t>
            </a:r>
            <a:r>
              <a:rPr lang="fa-IR" dirty="0" smtClean="0">
                <a:cs typeface="B Mitra" pitchFamily="2" charset="-78"/>
              </a:rPr>
              <a:t>زائران و مسافرين به موطن اصلي خود، علائم بيماري ظاهر گردد، ازاين رو گاهي لازم است تا به سرعت بتوان بيماري هاي مهم واگير را در بين جمعيت بازگشته غربالگري كرده و </a:t>
            </a:r>
            <a:r>
              <a:rPr lang="fa-IR" b="1" dirty="0" smtClean="0">
                <a:cs typeface="B Mitra" pitchFamily="2" charset="-78"/>
              </a:rPr>
              <a:t>اقدامات بهداشتي لازم را از اوايل ورود به كشور پيگيري نمود.</a:t>
            </a:r>
            <a:endParaRPr lang="fa-IR" b="1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6BC0F-09CD-4B0D-9D94-0D2A86F1FFEE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57349" name="Picture 2" descr="F:\عکس ها\IMG016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 descr="F:\عکس ها\IMG017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4114"/>
            <a:ext cx="8280920" cy="62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86F3-EC9C-455C-9FBC-1F9EF92BA297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60421" name="Picture 2" descr="F:\عکس ها\IMG016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086F2-24D3-40C7-9FCE-6BDF1CE7B5AF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61445" name="Picture 2" descr="F:\عکس ها\IMG02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در صورت تاخير در تشخيص بيماري هاي واگير هزينه هاي بيماري شايد تنها به خود بيمار محدود نشوند...!</a:t>
            </a:r>
            <a:endParaRPr lang="fa-I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Picture 2" descr="J:\H7N9\flu_1431429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916832"/>
            <a:ext cx="6057900" cy="4410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با تشكر از صبر و حوصله شما</a:t>
            </a:r>
            <a:endParaRPr lang="fa-I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050" name="Picture 2" descr="C:\Documents and Settings\rezaei-f\My Documents\flower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981650" cy="3995742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/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تجمعات انساني 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6336704" cy="4824536"/>
          </a:xfrm>
        </p:spPr>
        <p:txBody>
          <a:bodyPr>
            <a:normAutofit fontScale="92500" lnSpcReduction="10000"/>
          </a:bodyPr>
          <a:lstStyle/>
          <a:p>
            <a:r>
              <a:rPr lang="fa-IR" sz="2800" dirty="0" smtClean="0">
                <a:cs typeface="B Mitra" pitchFamily="2" charset="-78"/>
              </a:rPr>
              <a:t>تجمع بيش از </a:t>
            </a:r>
            <a:r>
              <a:rPr lang="fa-IR" sz="2800" b="1" dirty="0" smtClean="0">
                <a:cs typeface="B Mitra" pitchFamily="2" charset="-78"/>
              </a:rPr>
              <a:t>1000</a:t>
            </a:r>
            <a:r>
              <a:rPr lang="fa-IR" sz="2800" dirty="0" smtClean="0">
                <a:cs typeface="B Mitra" pitchFamily="2" charset="-78"/>
              </a:rPr>
              <a:t> نفر در يك مكان خاص و براي يك هدف خاص را </a:t>
            </a:r>
            <a:r>
              <a:rPr lang="fa-IR" sz="2800" b="1" u="sng" dirty="0" smtClean="0">
                <a:cs typeface="B Mitra" pitchFamily="2" charset="-78"/>
              </a:rPr>
              <a:t>تجمع انساني انبوه (</a:t>
            </a:r>
            <a:r>
              <a:rPr lang="en-US" sz="2800" b="1" u="sng" dirty="0" smtClean="0">
                <a:cs typeface="B Mitra" pitchFamily="2" charset="-78"/>
              </a:rPr>
              <a:t>mass gathering</a:t>
            </a:r>
            <a:r>
              <a:rPr lang="fa-IR" sz="2800" b="1" u="sng" dirty="0" smtClean="0">
                <a:cs typeface="B Mitra" pitchFamily="2" charset="-78"/>
              </a:rPr>
              <a:t>) </a:t>
            </a:r>
            <a:r>
              <a:rPr lang="fa-IR" sz="2800" dirty="0" smtClean="0">
                <a:cs typeface="B Mitra" pitchFamily="2" charset="-78"/>
              </a:rPr>
              <a:t>گويند، هرچند اغلب مقالات تعداد افراد را </a:t>
            </a:r>
            <a:r>
              <a:rPr lang="fa-IR" sz="2800" b="1" dirty="0" smtClean="0">
                <a:cs typeface="B Mitra" pitchFamily="2" charset="-78"/>
              </a:rPr>
              <a:t>25000</a:t>
            </a:r>
            <a:r>
              <a:rPr lang="fa-IR" sz="2800" dirty="0" smtClean="0">
                <a:cs typeface="B Mitra" pitchFamily="2" charset="-78"/>
              </a:rPr>
              <a:t> نفر ذكر نموده اند.</a:t>
            </a:r>
          </a:p>
          <a:p>
            <a:r>
              <a:rPr lang="fa-IR" sz="2800" dirty="0" smtClean="0">
                <a:cs typeface="B Mitra" pitchFamily="2" charset="-78"/>
              </a:rPr>
              <a:t>اين تجمعات انبوه انساني مي تواند بازي هاي ورزشي مانند المپيك، مراسم مذهبي سالانه با حضور جمعيت زيادي مردم، چادرزدن بعد از زلزله و سيل و بلاياي طبيعي، مهاجريت هاي انبوه جمعيت هاي گريزان</a:t>
            </a:r>
          </a:p>
          <a:p>
            <a:r>
              <a:rPr lang="fa-IR" sz="2800" dirty="0" smtClean="0">
                <a:cs typeface="B Mitra" pitchFamily="2" charset="-78"/>
              </a:rPr>
              <a:t>مسافران و شركت كنندگان مي توانند بيماري هاي واگير را با خود به درون جمعيت ببرند.</a:t>
            </a:r>
            <a:endParaRPr lang="fa-IR" sz="2800" dirty="0">
              <a:cs typeface="B Mitra" pitchFamily="2" charset="-78"/>
            </a:endParaRPr>
          </a:p>
          <a:p>
            <a:r>
              <a:rPr lang="fa-IR" sz="2200" b="1" dirty="0" smtClean="0">
                <a:cs typeface="B Yagut" pitchFamily="2" charset="-78"/>
              </a:rPr>
              <a:t>در كشورهايي كه داراي زيارتگاه هاي مذهبي بوده و زائران از </a:t>
            </a:r>
            <a:r>
              <a:rPr lang="fa-IR" sz="2200" b="1" dirty="0" smtClean="0">
                <a:solidFill>
                  <a:srgbClr val="FF0000"/>
                </a:solidFill>
                <a:cs typeface="B Yagut" pitchFamily="2" charset="-78"/>
              </a:rPr>
              <a:t>نقاط مختلف دنيا </a:t>
            </a:r>
            <a:r>
              <a:rPr lang="fa-IR" sz="2200" b="1" dirty="0" smtClean="0">
                <a:cs typeface="B Yagut" pitchFamily="2" charset="-78"/>
              </a:rPr>
              <a:t>براي زيارت مراجعه مي نمايند امر مراقبت بيماريها در اين تجمعات بزرگ انساني اهميت افزونتري مي يابد.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6660232" y="1628800"/>
            <a:ext cx="11521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382597"/>
            <a:ext cx="2088232" cy="13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3" y="1628800"/>
            <a:ext cx="10194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1" y="2492896"/>
            <a:ext cx="20907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1048"/>
            <a:ext cx="208823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/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مراقبت بيماري ها در تجمعات انساني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رويكرد نظام هاي بهداشتي در دنيا به امر مراقبت بيماري ها در طي تجمعات انبوه انساني رويكردي جديد است.</a:t>
            </a:r>
          </a:p>
          <a:p>
            <a:r>
              <a:rPr lang="fa-IR" dirty="0" smtClean="0">
                <a:cs typeface="B Mitra" pitchFamily="2" charset="-78"/>
              </a:rPr>
              <a:t>در سال </a:t>
            </a:r>
            <a:r>
              <a:rPr lang="fa-IR" b="1" dirty="0" smtClean="0">
                <a:cs typeface="B Mitra" pitchFamily="2" charset="-78"/>
              </a:rPr>
              <a:t>1986</a:t>
            </a:r>
            <a:r>
              <a:rPr lang="fa-IR" dirty="0" smtClean="0">
                <a:cs typeface="B Mitra" pitchFamily="2" charset="-78"/>
              </a:rPr>
              <a:t> ميلادي در طي يك تحقيق علمي، اين تئوري مطرح گرديد كه تعداد معضلات بهداشتي كه بدنبال تجمع انبوه انساني رخ مي دهد </a:t>
            </a:r>
            <a:r>
              <a:rPr lang="fa-IR" sz="2800" b="1" dirty="0" smtClean="0">
                <a:cs typeface="B Mitra" pitchFamily="2" charset="-78"/>
              </a:rPr>
              <a:t>احتمالا از ميانگين آن مشكل در جامعه بيشتر خواهد بود</a:t>
            </a:r>
            <a:r>
              <a:rPr lang="fa-IR" dirty="0" smtClean="0">
                <a:cs typeface="B Mitra" pitchFamily="2" charset="-78"/>
              </a:rPr>
              <a:t>.</a:t>
            </a:r>
          </a:p>
          <a:p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/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اقدامات مراقبتي براي تجمعات انساني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37010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fa-IR" sz="2900" dirty="0" smtClean="0">
                <a:cs typeface="B Titr" pitchFamily="2" charset="-78"/>
              </a:rPr>
              <a:t>جهت مراقبت بيماري ها و كاهش عوارض بهداشتي در تجمعات انبوه انساني بايد اقداماتي را انجام داد: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تهيه ليستي </a:t>
            </a:r>
            <a:r>
              <a:rPr lang="fa-IR" dirty="0" smtClean="0">
                <a:cs typeface="B Mitra" pitchFamily="2" charset="-78"/>
              </a:rPr>
              <a:t>از خطرات احتمالي بهداشتي و ارزيابي ميزان خطر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مدنظرقرار دادن </a:t>
            </a:r>
            <a:r>
              <a:rPr lang="fa-IR" b="1" dirty="0" smtClean="0">
                <a:cs typeface="B Mitra" pitchFamily="2" charset="-78"/>
              </a:rPr>
              <a:t>عناصري</a:t>
            </a:r>
            <a:r>
              <a:rPr lang="fa-IR" dirty="0" smtClean="0">
                <a:cs typeface="B Mitra" pitchFamily="2" charset="-78"/>
              </a:rPr>
              <a:t> كه مي تواند در پيشگيري و كنترل بيماريهاي طي آن تجمع انساني موثر باشند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ارزيابي ميزان آمادگي </a:t>
            </a:r>
            <a:r>
              <a:rPr lang="fa-IR" dirty="0" smtClean="0">
                <a:cs typeface="B Mitra" pitchFamily="2" charset="-78"/>
              </a:rPr>
              <a:t>براي روبرو شدن با تجمع انبوه انساني مورد نظر از جهت مسائل بهداشتي احتمالي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استمرار</a:t>
            </a:r>
            <a:r>
              <a:rPr lang="fa-IR" dirty="0" smtClean="0">
                <a:cs typeface="B Mitra" pitchFamily="2" charset="-78"/>
              </a:rPr>
              <a:t> جمع آوري داده ها و </a:t>
            </a:r>
            <a:r>
              <a:rPr lang="fa-IR" b="1" dirty="0" smtClean="0">
                <a:cs typeface="B Mitra" pitchFamily="2" charset="-78"/>
              </a:rPr>
              <a:t>تداوم پايش </a:t>
            </a:r>
            <a:r>
              <a:rPr lang="fa-IR" dirty="0" smtClean="0">
                <a:cs typeface="B Mitra" pitchFamily="2" charset="-78"/>
              </a:rPr>
              <a:t>و ارزيابي ميزان موثربودن مراقبت بيماري ها در طي تجمع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آناليز نهايي </a:t>
            </a:r>
            <a:r>
              <a:rPr lang="fa-IR" dirty="0" smtClean="0">
                <a:cs typeface="B Mitra" pitchFamily="2" charset="-78"/>
              </a:rPr>
              <a:t>و ارزيابي نقاط قوت و ضعف برنامه مراقبت بعد از پايان تجمع يا هر دوره از تجمعات </a:t>
            </a:r>
          </a:p>
          <a:p>
            <a:pPr marL="514350" indent="-514350">
              <a:buFont typeface="+mj-lt"/>
              <a:buAutoNum type="arabicPeriod"/>
            </a:pPr>
            <a:endParaRPr lang="fa-IR" dirty="0">
              <a:cs typeface="B Mitra" pitchFamily="2" charset="-7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168352" cy="23122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اولويت هاي بيماري ها در تجمعات انساني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Mitra" pitchFamily="2" charset="-78"/>
              </a:rPr>
              <a:t>از نظر اولويت بيماري هاي عفوني در تجمعات انساني مي توان به </a:t>
            </a:r>
            <a:r>
              <a:rPr lang="fa-IR" b="1" dirty="0" smtClean="0">
                <a:solidFill>
                  <a:srgbClr val="FF0000"/>
                </a:solidFill>
                <a:cs typeface="B Mitra" pitchFamily="2" charset="-78"/>
              </a:rPr>
              <a:t>4گروه</a:t>
            </a:r>
            <a:r>
              <a:rPr lang="fa-IR" dirty="0" smtClean="0">
                <a:cs typeface="B Mitra" pitchFamily="2" charset="-78"/>
              </a:rPr>
              <a:t> اشاره نمود: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cs typeface="B Mitra" pitchFamily="2" charset="-78"/>
              </a:rPr>
              <a:t>بيماري هاي منتقله از آب و مواد غذايي </a:t>
            </a:r>
            <a:r>
              <a:rPr lang="fa-IR" dirty="0" smtClean="0">
                <a:cs typeface="B Mitra" pitchFamily="2" charset="-78"/>
              </a:rPr>
              <a:t>(</a:t>
            </a:r>
            <a:r>
              <a:rPr lang="en-US" sz="2400" b="1" dirty="0" smtClean="0">
                <a:cs typeface="+mj-cs"/>
              </a:rPr>
              <a:t>Water </a:t>
            </a:r>
            <a:r>
              <a:rPr lang="en-US" sz="1800" b="1" dirty="0" smtClean="0">
                <a:cs typeface="+mj-cs"/>
              </a:rPr>
              <a:t>and </a:t>
            </a:r>
            <a:r>
              <a:rPr lang="en-US" sz="2400" b="1" dirty="0" smtClean="0">
                <a:cs typeface="+mj-cs"/>
              </a:rPr>
              <a:t>Food</a:t>
            </a:r>
            <a:r>
              <a:rPr lang="en-US" sz="1800" b="1" dirty="0" smtClean="0">
                <a:cs typeface="+mj-cs"/>
              </a:rPr>
              <a:t>-</a:t>
            </a:r>
            <a:r>
              <a:rPr lang="en-US" sz="1800" b="1" dirty="0" smtClean="0"/>
              <a:t>borne </a:t>
            </a:r>
            <a:r>
              <a:rPr lang="en-US" sz="1800" b="1" dirty="0"/>
              <a:t>diseases</a:t>
            </a:r>
            <a:r>
              <a:rPr lang="fa-IR" dirty="0" smtClean="0">
                <a:cs typeface="B Mitra" pitchFamily="2" charset="-78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بيماري هاي تنفسي حاد فوقاني (</a:t>
            </a:r>
            <a:r>
              <a:rPr lang="en-US" sz="2400" b="1" dirty="0"/>
              <a:t>Upper respiratory diseases</a:t>
            </a:r>
            <a:r>
              <a:rPr lang="fa-IR" dirty="0" smtClean="0">
                <a:cs typeface="B Mitra" pitchFamily="2" charset="-78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a-IR" sz="2800" dirty="0" smtClean="0">
                <a:cs typeface="B Mitra" pitchFamily="2" charset="-78"/>
              </a:rPr>
              <a:t>بيماري هاي قابل پيشگيري با واكسن </a:t>
            </a:r>
            <a:r>
              <a:rPr lang="fa-IR" dirty="0" smtClean="0">
                <a:cs typeface="B Mitra" pitchFamily="2" charset="-78"/>
              </a:rPr>
              <a:t>(</a:t>
            </a:r>
            <a:r>
              <a:rPr lang="en-US" sz="2400" b="1" dirty="0"/>
              <a:t>Vaccine </a:t>
            </a:r>
            <a:r>
              <a:rPr lang="en-US" sz="2000" b="1" dirty="0"/>
              <a:t>preventable diseases</a:t>
            </a:r>
            <a:r>
              <a:rPr lang="fa-IR" dirty="0" smtClean="0">
                <a:cs typeface="B Mitra" pitchFamily="2" charset="-78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>
                <a:cs typeface="B Mitra" pitchFamily="2" charset="-78"/>
              </a:rPr>
              <a:t>بيماري هاي عفوني كه در اثر گسترش تعمدي ميكروب ممكن است رخ دهد: </a:t>
            </a:r>
            <a:r>
              <a:rPr lang="fa-IR" sz="2600" b="1" dirty="0" smtClean="0">
                <a:cs typeface="B Yagut" pitchFamily="2" charset="-78"/>
              </a:rPr>
              <a:t>بسته به آمادگي زيرساختهاي كشور ميزبان، شرايط محيطي مناسب، حساس بودن انسان ها و دام هاي منطقه دارد</a:t>
            </a:r>
            <a:endParaRPr lang="fa-IR" b="1" dirty="0" smtClean="0">
              <a:cs typeface="B Yagut" pitchFamily="2" charset="-78"/>
            </a:endParaRPr>
          </a:p>
          <a:p>
            <a:pPr marL="514350" indent="-514350">
              <a:buFont typeface="+mj-lt"/>
              <a:buAutoNum type="arabicPeriod"/>
            </a:pPr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بيماري هاي گوارشي مهم در تجمعات انساني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a-IR" dirty="0" smtClean="0">
                <a:cs typeface="B Mitra" pitchFamily="2" charset="-78"/>
              </a:rPr>
              <a:t>ميكروبهاي بيماريزا از نظر بيماري هاي گوارشي در تجمعات انبوه انساني شامل: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سالمونلوزيس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Salmonellosis</a:t>
            </a:r>
            <a:endParaRPr lang="en-US" dirty="0">
              <a:cs typeface="B Mitra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انواع</a:t>
            </a:r>
            <a:r>
              <a:rPr lang="fa-IR" dirty="0" smtClean="0">
                <a:cs typeface="B Mitra" pitchFamily="2" charset="-78"/>
              </a:rPr>
              <a:t> </a:t>
            </a:r>
            <a:r>
              <a:rPr lang="fa-IR" b="1" dirty="0" smtClean="0">
                <a:cs typeface="B Mitra" pitchFamily="2" charset="-78"/>
              </a:rPr>
              <a:t>اشريشيا كولي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E</a:t>
            </a:r>
            <a:r>
              <a:rPr lang="en-US" dirty="0">
                <a:cs typeface="B Mitra" pitchFamily="2" charset="-78"/>
              </a:rPr>
              <a:t>. coli-infection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كمپيلوباكتر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Campylobacter </a:t>
            </a:r>
            <a:r>
              <a:rPr lang="en-US" dirty="0">
                <a:cs typeface="B Mitra" pitchFamily="2" charset="-78"/>
              </a:rPr>
              <a:t>infection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شيگلوزيس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Shigellosis</a:t>
            </a:r>
            <a:endParaRPr lang="en-US" dirty="0">
              <a:cs typeface="B Mitra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مسموميت هاي غذايي مخصوصا استافيلوكوكي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Staphylococcal </a:t>
            </a:r>
            <a:r>
              <a:rPr lang="en-US" dirty="0">
                <a:cs typeface="B Mitra" pitchFamily="2" charset="-78"/>
              </a:rPr>
              <a:t>food poisoning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هپاتيت </a:t>
            </a:r>
            <a:r>
              <a:rPr lang="en-US" b="1" dirty="0" smtClean="0">
                <a:cs typeface="B Mitra" pitchFamily="2" charset="-78"/>
              </a:rPr>
              <a:t>A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Hepatitis </a:t>
            </a:r>
            <a:r>
              <a:rPr lang="en-US" dirty="0">
                <a:cs typeface="B Mitra" pitchFamily="2" charset="-78"/>
              </a:rPr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نوروويروسها (نورواك ويروس)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err="1" smtClean="0">
                <a:cs typeface="B Mitra" pitchFamily="2" charset="-78"/>
              </a:rPr>
              <a:t>Norovirus</a:t>
            </a:r>
            <a:r>
              <a:rPr lang="en-US" dirty="0" smtClean="0">
                <a:cs typeface="B Mitra" pitchFamily="2" charset="-78"/>
              </a:rPr>
              <a:t> </a:t>
            </a:r>
            <a:r>
              <a:rPr lang="en-US" dirty="0">
                <a:cs typeface="B Mitra" pitchFamily="2" charset="-78"/>
              </a:rPr>
              <a:t>infection</a:t>
            </a:r>
          </a:p>
          <a:p>
            <a:pPr marL="514350" indent="-514350">
              <a:buFont typeface="+mj-lt"/>
              <a:buAutoNum type="arabicPeriod"/>
            </a:pPr>
            <a:r>
              <a:rPr lang="fa-IR" b="1" dirty="0" smtClean="0">
                <a:cs typeface="B Mitra" pitchFamily="2" charset="-78"/>
              </a:rPr>
              <a:t>گونه هاي  نوپديد و ناشناخته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sz="2400" dirty="0" smtClean="0">
                <a:cs typeface="B Mitra" pitchFamily="2" charset="-78"/>
              </a:rPr>
              <a:t>Gastrointestinal </a:t>
            </a:r>
            <a:r>
              <a:rPr lang="en-US" sz="2400" dirty="0">
                <a:cs typeface="B Mitra" pitchFamily="2" charset="-78"/>
              </a:rPr>
              <a:t>infection – unspecified</a:t>
            </a:r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60217"/>
            <a:ext cx="8208912" cy="5089063"/>
          </a:xfrm>
          <a:prstGeom prst="round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بيماري هاي تنفسي مهم در تجمعات انساني </a:t>
            </a:r>
            <a:endParaRPr lang="fa-IR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 fontScale="85000" lnSpcReduction="20000"/>
          </a:bodyPr>
          <a:lstStyle/>
          <a:p>
            <a:r>
              <a:rPr lang="fa-IR" dirty="0" smtClean="0">
                <a:cs typeface="B Mitra" pitchFamily="2" charset="-78"/>
              </a:rPr>
              <a:t>ثابت شده است كه تجمعات بزرگ انساني مخصوصا ايام حج تمتع با گسترش ويروس هاي واگير تنفسي در بين زائرين همراه است و مهمترين اين ويروس ها را شايد بتوان ويروس آنفلوانزا ناميد.</a:t>
            </a:r>
          </a:p>
          <a:p>
            <a:r>
              <a:rPr lang="fa-IR" b="1" dirty="0" smtClean="0">
                <a:cs typeface="B Mitra" pitchFamily="2" charset="-78"/>
              </a:rPr>
              <a:t>انواع ويروس آنفلوانزا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Influenza</a:t>
            </a:r>
            <a:endParaRPr lang="en-US" dirty="0">
              <a:cs typeface="B Mitra" pitchFamily="2" charset="-78"/>
            </a:endParaRPr>
          </a:p>
          <a:p>
            <a:r>
              <a:rPr lang="fa-IR" sz="2800" b="1" dirty="0" smtClean="0">
                <a:cs typeface="B Mitra" pitchFamily="2" charset="-78"/>
              </a:rPr>
              <a:t>آنفلوانزا پرندگان (</a:t>
            </a:r>
            <a:r>
              <a:rPr lang="en-US" sz="2800" b="1" dirty="0" smtClean="0">
                <a:cs typeface="B Mitra" pitchFamily="2" charset="-78"/>
              </a:rPr>
              <a:t>H7N9</a:t>
            </a:r>
            <a:r>
              <a:rPr lang="fa-IR" sz="2800" b="1" dirty="0" smtClean="0">
                <a:cs typeface="B Mitra" pitchFamily="2" charset="-78"/>
              </a:rPr>
              <a:t>،</a:t>
            </a:r>
            <a:r>
              <a:rPr lang="en-US" sz="2800" b="1" dirty="0" smtClean="0">
                <a:cs typeface="B Mitra" pitchFamily="2" charset="-78"/>
              </a:rPr>
              <a:t> </a:t>
            </a:r>
            <a:r>
              <a:rPr lang="fa-IR" sz="2800" b="1" dirty="0" smtClean="0">
                <a:cs typeface="B Mitra" pitchFamily="2" charset="-78"/>
              </a:rPr>
              <a:t> </a:t>
            </a:r>
            <a:r>
              <a:rPr lang="en-US" sz="2800" b="1" dirty="0" smtClean="0">
                <a:cs typeface="B Mitra" pitchFamily="2" charset="-78"/>
              </a:rPr>
              <a:t>H5N1</a:t>
            </a:r>
            <a:r>
              <a:rPr lang="fa-IR" sz="2800" b="1" dirty="0" smtClean="0">
                <a:cs typeface="B Mitra" pitchFamily="2" charset="-78"/>
              </a:rPr>
              <a:t>و ...)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Avian influenza</a:t>
            </a:r>
            <a:endParaRPr lang="en-US" dirty="0">
              <a:cs typeface="B Mitra" pitchFamily="2" charset="-78"/>
            </a:endParaRPr>
          </a:p>
          <a:p>
            <a:r>
              <a:rPr lang="fa-IR" sz="2800" b="1" dirty="0" smtClean="0">
                <a:cs typeface="B Mitra" pitchFamily="2" charset="-78"/>
              </a:rPr>
              <a:t>لژيونلا (در هتل ها، خنك كننده هاي هوا و...)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err="1" smtClean="0">
                <a:cs typeface="B Mitra" pitchFamily="2" charset="-78"/>
              </a:rPr>
              <a:t>Legionellosis</a:t>
            </a:r>
            <a:r>
              <a:rPr lang="fa-IR" dirty="0" smtClean="0">
                <a:cs typeface="B Mitra" pitchFamily="2" charset="-78"/>
              </a:rPr>
              <a:t> </a:t>
            </a:r>
          </a:p>
          <a:p>
            <a:r>
              <a:rPr lang="fa-IR" sz="2800" b="1" dirty="0" smtClean="0">
                <a:cs typeface="B Mitra" pitchFamily="2" charset="-78"/>
              </a:rPr>
              <a:t>كوروناويروس ها (در ايام حج در عربستان)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err="1" smtClean="0">
                <a:cs typeface="B Mitra" pitchFamily="2" charset="-78"/>
              </a:rPr>
              <a:t>Coronaviruses</a:t>
            </a:r>
            <a:endParaRPr lang="fa-IR" dirty="0">
              <a:cs typeface="B Mitra" pitchFamily="2" charset="-78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65104"/>
            <a:ext cx="3168352" cy="23122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40000"/>
                <a:lumOff val="60000"/>
              </a:schemeClr>
            </a:contourClr>
          </a:sp3d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بيماري ها بومي و قابل پيشگيري با واكسن</a:t>
            </a:r>
            <a:endParaRPr lang="fa-IR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0070C0"/>
                </a:solidFill>
                <a:cs typeface="B Titr" pitchFamily="2" charset="-78"/>
              </a:rPr>
              <a:t>بيماري هاي قابل پيشگيري با واكسن مهم: </a:t>
            </a:r>
          </a:p>
          <a:p>
            <a:pPr lvl="1"/>
            <a:r>
              <a:rPr lang="fa-IR" b="1" dirty="0" smtClean="0">
                <a:cs typeface="B Mitra" pitchFamily="2" charset="-78"/>
              </a:rPr>
              <a:t>سرخك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Measles</a:t>
            </a:r>
            <a:endParaRPr lang="en-US" dirty="0">
              <a:cs typeface="B Mitra" pitchFamily="2" charset="-78"/>
            </a:endParaRPr>
          </a:p>
          <a:p>
            <a:pPr lvl="1"/>
            <a:r>
              <a:rPr lang="fa-IR" b="1" dirty="0" smtClean="0">
                <a:cs typeface="B Mitra" pitchFamily="2" charset="-78"/>
              </a:rPr>
              <a:t>مننژيت مننگوكوكي</a:t>
            </a:r>
            <a:r>
              <a:rPr lang="fa-IR" dirty="0" smtClean="0">
                <a:cs typeface="B Mitra" pitchFamily="2" charset="-78"/>
              </a:rPr>
              <a:t>: </a:t>
            </a:r>
            <a:r>
              <a:rPr lang="en-US" dirty="0" smtClean="0">
                <a:cs typeface="B Mitra" pitchFamily="2" charset="-78"/>
              </a:rPr>
              <a:t>Meningococcal disease</a:t>
            </a:r>
            <a:endParaRPr lang="fa-IR" dirty="0" smtClean="0">
              <a:cs typeface="B Mitra" pitchFamily="2" charset="-78"/>
            </a:endParaRPr>
          </a:p>
          <a:p>
            <a:pPr>
              <a:buNone/>
            </a:pPr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بيماري هاي بومي منطقه:</a:t>
            </a:r>
          </a:p>
          <a:p>
            <a:pPr lvl="1"/>
            <a:r>
              <a:rPr lang="fa-IR" sz="2400" dirty="0" smtClean="0">
                <a:cs typeface="B Mitra" pitchFamily="2" charset="-78"/>
              </a:rPr>
              <a:t>تب كريمه كنگو  و تب هاي خونريزي دهنده بومي عربستان در ايام </a:t>
            </a:r>
            <a:r>
              <a:rPr lang="fa-IR" sz="2400" b="1" dirty="0" smtClean="0">
                <a:cs typeface="B Mitra" pitchFamily="2" charset="-78"/>
              </a:rPr>
              <a:t>عيد قربان</a:t>
            </a:r>
          </a:p>
          <a:p>
            <a:pPr lvl="1"/>
            <a:r>
              <a:rPr lang="fa-IR" dirty="0" smtClean="0">
                <a:cs typeface="B Mitra" pitchFamily="2" charset="-78"/>
              </a:rPr>
              <a:t>كوروناويروس در حال حاضر در عربستان در گردش است</a:t>
            </a:r>
          </a:p>
          <a:p>
            <a:pPr lvl="1"/>
            <a:r>
              <a:rPr lang="fa-IR" dirty="0" smtClean="0">
                <a:cs typeface="B Mitra" pitchFamily="2" charset="-78"/>
              </a:rPr>
              <a:t>تب دنگي و بيماري هاي منتقله از حشرات در جام جهاني برزيل </a:t>
            </a:r>
          </a:p>
          <a:p>
            <a:endParaRPr lang="fa-IR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1047</Words>
  <Application>Microsoft Office PowerPoint</Application>
  <PresentationFormat>On-screen Show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مراقبت بيماريها در تجمعات انبوه انساني Surveillance in mass gathering</vt:lpstr>
      <vt:lpstr>تجمعات انساني  </vt:lpstr>
      <vt:lpstr>مراقبت بيماري ها در تجمعات انساني </vt:lpstr>
      <vt:lpstr>اقدامات مراقبتي براي تجمعات انساني </vt:lpstr>
      <vt:lpstr>اولويت هاي بيماري ها در تجمعات انساني </vt:lpstr>
      <vt:lpstr>بيماري هاي گوارشي مهم در تجمعات انساني </vt:lpstr>
      <vt:lpstr>Slide 7</vt:lpstr>
      <vt:lpstr>بيماري هاي تنفسي مهم در تجمعات انساني </vt:lpstr>
      <vt:lpstr>بيماري ها بومي و قابل پيشگيري با واكسن</vt:lpstr>
      <vt:lpstr>گسترش تعمدي اجرام بيماريزا در تجمعات انساني </vt:lpstr>
      <vt:lpstr>همكاري سازمان جهاني بهداشت در مديريت اجتماعات بزرگ انساني:</vt:lpstr>
      <vt:lpstr>چه نوع مراقبتي براي تجمعات انساني بهتر است؟</vt:lpstr>
      <vt:lpstr>نكته مهم در بيماري ها بعد از تجمعات انساني </vt:lpstr>
      <vt:lpstr>Slide 14</vt:lpstr>
      <vt:lpstr>Slide 15</vt:lpstr>
      <vt:lpstr>Slide 16</vt:lpstr>
      <vt:lpstr>Slide 17</vt:lpstr>
      <vt:lpstr>در صورت تاخير در تشخيص بيماري هاي واگير هزينه هاي بيماري شايد تنها به خود بيمار محدود نشوند...!</vt:lpstr>
      <vt:lpstr>با تشكر از صبر و حوصله شما</vt:lpstr>
    </vt:vector>
  </TitlesOfParts>
  <Company>Office07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مراقبت بيماريها در تجمعات انساني</dc:title>
  <dc:creator>rezaei-f</dc:creator>
  <cp:lastModifiedBy>Dr.soroush</cp:lastModifiedBy>
  <cp:revision>17</cp:revision>
  <dcterms:created xsi:type="dcterms:W3CDTF">2014-02-15T05:24:45Z</dcterms:created>
  <dcterms:modified xsi:type="dcterms:W3CDTF">2007-12-31T20:56:18Z</dcterms:modified>
</cp:coreProperties>
</file>